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43"/>
  </p:notesMasterIdLst>
  <p:sldIdLst>
    <p:sldId id="256" r:id="rId2"/>
    <p:sldId id="277" r:id="rId3"/>
    <p:sldId id="268" r:id="rId4"/>
    <p:sldId id="270" r:id="rId5"/>
    <p:sldId id="257" r:id="rId6"/>
    <p:sldId id="266" r:id="rId7"/>
    <p:sldId id="259" r:id="rId8"/>
    <p:sldId id="273"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7" r:id="rId33"/>
    <p:sldId id="306" r:id="rId34"/>
    <p:sldId id="272" r:id="rId35"/>
    <p:sldId id="261" r:id="rId36"/>
    <p:sldId id="262" r:id="rId37"/>
    <p:sldId id="275" r:id="rId38"/>
    <p:sldId id="278" r:id="rId39"/>
    <p:sldId id="263" r:id="rId40"/>
    <p:sldId id="280" r:id="rId41"/>
    <p:sldId id="30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B65"/>
    <a:srgbClr val="003A4A"/>
    <a:srgbClr val="D38579"/>
    <a:srgbClr val="CACA14"/>
    <a:srgbClr val="217346"/>
    <a:srgbClr val="007193"/>
    <a:srgbClr val="036A86"/>
    <a:srgbClr val="EE6149"/>
    <a:srgbClr val="85A7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3203" autoAdjust="0"/>
  </p:normalViewPr>
  <p:slideViewPr>
    <p:cSldViewPr snapToGrid="0">
      <p:cViewPr varScale="1">
        <p:scale>
          <a:sx n="77" d="100"/>
          <a:sy n="77" d="100"/>
        </p:scale>
        <p:origin x="11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05:31:20.93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0 7700,'7'21'1440,"-7"-25"-1056,3 4-320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05:31:21.88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4 20 4834,'-4'0'5830,"57"-6"-4086,62-5-1105,199 8 0,-193 13-580,2 0-603,-41-13-2575,-50 0 224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05:31:22.943"/>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88 56 8452,'-24'-15'4030,"24"15"-3983,30-9 2332,-14 6-2659,38-8 543,1 3-1,85-1 1,113 16 64,-224-5-252,0 2 0,-1 0-1,1 2 1,31 11 0,-46-11 699,-24-3 73,-7 0-918,-92 13 336,-1-5 1,-138-4-1,-31 2 1628,252-7-1733,37-4-155,46-5-10,179-20 6,153-10-13,-157 28 503,-766 52-438,245-25 633,289-19-691,0 1-1,0 0 0,0 0 0,0 0 1,1 0-1,-1 0 0,0 0 0,0 0 1,0 0-1,0 1 0,0-1 0,0 0 1,0 1-1,0-1 0,0 0 1,1 1-1,-1-1 0,0 1 0,0-1 1,-1 2-1,19 5-31,40 5 26,13-4-469,0-2 0,1-4 0,88-7 0,214-39-5940,-316 36 5001,50-7-2209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D451-67A4-4296-9894-FCB0DE790160}" type="datetimeFigureOut">
              <a:rPr lang="en-IN" smtClean="0"/>
              <a:t>16-07-2024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19CFA-F2F3-4F46-809D-F9552CD41E03}" type="slidenum">
              <a:rPr lang="en-IN" smtClean="0"/>
              <a:t>‹#›</a:t>
            </a:fld>
            <a:endParaRPr lang="en-IN"/>
          </a:p>
        </p:txBody>
      </p:sp>
    </p:spTree>
    <p:extLst>
      <p:ext uri="{BB962C8B-B14F-4D97-AF65-F5344CB8AC3E}">
        <p14:creationId xmlns:p14="http://schemas.microsoft.com/office/powerpoint/2010/main" val="2489609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719CFA-F2F3-4F46-809D-F9552CD41E03}" type="slidenum">
              <a:rPr lang="en-IN" smtClean="0"/>
              <a:t>4</a:t>
            </a:fld>
            <a:endParaRPr lang="en-IN"/>
          </a:p>
        </p:txBody>
      </p:sp>
    </p:spTree>
    <p:extLst>
      <p:ext uri="{BB962C8B-B14F-4D97-AF65-F5344CB8AC3E}">
        <p14:creationId xmlns:p14="http://schemas.microsoft.com/office/powerpoint/2010/main" val="322224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719CFA-F2F3-4F46-809D-F9552CD41E03}" type="slidenum">
              <a:rPr lang="en-IN" smtClean="0"/>
              <a:t>7</a:t>
            </a:fld>
            <a:endParaRPr lang="en-IN"/>
          </a:p>
        </p:txBody>
      </p:sp>
    </p:spTree>
    <p:extLst>
      <p:ext uri="{BB962C8B-B14F-4D97-AF65-F5344CB8AC3E}">
        <p14:creationId xmlns:p14="http://schemas.microsoft.com/office/powerpoint/2010/main" val="1653864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719CFA-F2F3-4F46-809D-F9552CD41E03}" type="slidenum">
              <a:rPr lang="en-IN" smtClean="0"/>
              <a:t>26</a:t>
            </a:fld>
            <a:endParaRPr lang="en-IN"/>
          </a:p>
        </p:txBody>
      </p:sp>
    </p:spTree>
    <p:extLst>
      <p:ext uri="{BB962C8B-B14F-4D97-AF65-F5344CB8AC3E}">
        <p14:creationId xmlns:p14="http://schemas.microsoft.com/office/powerpoint/2010/main" val="400413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719CFA-F2F3-4F46-809D-F9552CD41E03}" type="slidenum">
              <a:rPr lang="en-IN" smtClean="0"/>
              <a:t>37</a:t>
            </a:fld>
            <a:endParaRPr lang="en-IN"/>
          </a:p>
        </p:txBody>
      </p:sp>
    </p:spTree>
    <p:extLst>
      <p:ext uri="{BB962C8B-B14F-4D97-AF65-F5344CB8AC3E}">
        <p14:creationId xmlns:p14="http://schemas.microsoft.com/office/powerpoint/2010/main" val="177779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933281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7228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59930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58910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22993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88034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796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814157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6949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0491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7/16/2024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9615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7/16/2024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425001667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theglobeandmail.com/canada/article-top-scams-fraud-canada/" TargetMode="External"/><Relationship Id="rId5" Type="http://schemas.openxmlformats.org/officeDocument/2006/relationships/hyperlink" Target="https://antifraudcentre-centreantifraude.ca/scams-fraudes/phishing-hameconnage-eng.htm" TargetMode="External"/><Relationship Id="rId4" Type="http://schemas.openxmlformats.org/officeDocument/2006/relationships/hyperlink" Target="https://ised-isde.canada.ca/site/office-consumer-affairs/en/identity-theft-spam-and-fraud/mail-fraud-and-spa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customXml" Target="../ink/ink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F44BFD1-FEC4-5BD6-0A2E-D49FFDF29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descr="A colorful background with waves&#10;&#10;Description automatically generated with medium confidence">
            <a:extLst>
              <a:ext uri="{FF2B5EF4-FFF2-40B4-BE49-F238E27FC236}">
                <a16:creationId xmlns:a16="http://schemas.microsoft.com/office/drawing/2014/main" id="{42A449FF-D84D-3645-3F37-4CFDD4C275F2}"/>
              </a:ext>
            </a:extLst>
          </p:cNvPr>
          <p:cNvPicPr>
            <a:picLocks noChangeAspect="1"/>
          </p:cNvPicPr>
          <p:nvPr/>
        </p:nvPicPr>
        <p:blipFill rotWithShape="1">
          <a:blip r:embed="rId2"/>
          <a:srcRect l="2292" r="8820"/>
          <a:stretch/>
        </p:blipFill>
        <p:spPr>
          <a:xfrm>
            <a:off x="38932" y="10"/>
            <a:ext cx="12191979" cy="6857989"/>
          </a:xfrm>
          <a:prstGeom prst="rect">
            <a:avLst/>
          </a:prstGeom>
          <a:ln>
            <a:noFill/>
          </a:ln>
          <a:effectLst>
            <a:softEdge rad="112500"/>
          </a:effectLst>
        </p:spPr>
      </p:pic>
      <p:sp>
        <p:nvSpPr>
          <p:cNvPr id="171" name="Rectangle 170">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extBox 1027">
            <a:extLst>
              <a:ext uri="{FF2B5EF4-FFF2-40B4-BE49-F238E27FC236}">
                <a16:creationId xmlns:a16="http://schemas.microsoft.com/office/drawing/2014/main" id="{B7C80B4F-6E2B-0595-6C61-355A008151D1}"/>
              </a:ext>
            </a:extLst>
          </p:cNvPr>
          <p:cNvSpPr txBox="1"/>
          <p:nvPr/>
        </p:nvSpPr>
        <p:spPr>
          <a:xfrm>
            <a:off x="5697008" y="4004662"/>
            <a:ext cx="5364264" cy="1733808"/>
          </a:xfrm>
          <a:prstGeom prst="rect">
            <a:avLst/>
          </a:prstGeom>
          <a:solidFill>
            <a:schemeClr val="accent4">
              <a:lumMod val="40000"/>
              <a:lumOff val="60000"/>
            </a:schemeClr>
          </a:solidFill>
          <a:ln>
            <a:solidFill>
              <a:schemeClr val="bg1"/>
            </a:solidFill>
          </a:ln>
          <a:effectLst>
            <a:softEdge rad="63500"/>
          </a:effectLst>
        </p:spPr>
        <p:txBody>
          <a:bodyPr wrap="square">
            <a:spAutoFit/>
          </a:bodyPr>
          <a:lstStyle/>
          <a:p>
            <a:pPr>
              <a:spcAft>
                <a:spcPts val="800"/>
              </a:spcAft>
            </a:pPr>
            <a:r>
              <a:rPr lang="en-IN" sz="2400" kern="100" dirty="0">
                <a:effectLst/>
                <a:highlight>
                  <a:srgbClr val="C0C0C0"/>
                </a:highlight>
                <a:latin typeface="Maiandra GD" panose="020E0502030308020204" pitchFamily="34" charset="0"/>
                <a:ea typeface="Calibri" panose="020F0502020204030204" pitchFamily="34" charset="0"/>
                <a:cs typeface="Times New Roman" panose="02020603050405020304" pitchFamily="18" charset="0"/>
              </a:rPr>
              <a:t>PRESENTED BY –</a:t>
            </a:r>
          </a:p>
          <a:p>
            <a:pPr>
              <a:spcAft>
                <a:spcPts val="800"/>
              </a:spcAft>
            </a:pPr>
            <a:r>
              <a:rPr lang="en-CA"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rPr>
              <a:t>PRINCE PAL SINGH – 0854378 ( TEAM LEAD)</a:t>
            </a:r>
            <a:endParaRPr lang="en-IN"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endParaRPr>
          </a:p>
          <a:p>
            <a:pPr>
              <a:spcAft>
                <a:spcPts val="800"/>
              </a:spcAft>
            </a:pPr>
            <a:r>
              <a:rPr lang="en-CA"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rPr>
              <a:t>ANKITA VASHISHT – 0854392 (TEAM MEMBER)</a:t>
            </a:r>
            <a:endParaRPr lang="en-IN"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endParaRPr>
          </a:p>
          <a:p>
            <a:pPr>
              <a:spcAft>
                <a:spcPts val="800"/>
              </a:spcAft>
            </a:pPr>
            <a:r>
              <a:rPr lang="en-CA"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rPr>
              <a:t>KARAN – 0850990 (TEAM MEMBER)</a:t>
            </a:r>
            <a:endParaRPr lang="en-IN"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endParaRPr>
          </a:p>
          <a:p>
            <a:pPr>
              <a:spcAft>
                <a:spcPts val="800"/>
              </a:spcAft>
            </a:pPr>
            <a:r>
              <a:rPr lang="en-CA"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rPr>
              <a:t>SWATI KUMARI – 0850708 (TEAM MEMBER)</a:t>
            </a:r>
            <a:endParaRPr lang="en-IN" sz="1400" kern="100" dirty="0">
              <a:solidFill>
                <a:schemeClr val="tx2">
                  <a:lumMod val="75000"/>
                  <a:lumOff val="25000"/>
                </a:schemeClr>
              </a:solidFill>
              <a:effectLst/>
              <a:latin typeface="UD Digi Kyokasho NK-B" panose="020B0400000000000000" pitchFamily="18" charset="-128"/>
              <a:ea typeface="UD Digi Kyokasho NK-B" panose="020B0400000000000000" pitchFamily="18" charset="-128"/>
              <a:cs typeface="Times New Roman" panose="02020603050405020304" pitchFamily="18" charset="0"/>
            </a:endParaRPr>
          </a:p>
        </p:txBody>
      </p:sp>
      <p:sp>
        <p:nvSpPr>
          <p:cNvPr id="1042" name="Rectangle 1041">
            <a:extLst>
              <a:ext uri="{FF2B5EF4-FFF2-40B4-BE49-F238E27FC236}">
                <a16:creationId xmlns:a16="http://schemas.microsoft.com/office/drawing/2014/main" id="{5D0DC51E-1180-6051-E41C-D4ECDBDEBFCE}"/>
              </a:ext>
            </a:extLst>
          </p:cNvPr>
          <p:cNvSpPr/>
          <p:nvPr/>
        </p:nvSpPr>
        <p:spPr>
          <a:xfrm>
            <a:off x="1459149" y="2456826"/>
            <a:ext cx="3881336" cy="385275"/>
          </a:xfrm>
          <a:prstGeom prst="rect">
            <a:avLst/>
          </a:prstGeom>
          <a:solidFill>
            <a:schemeClr val="accent4">
              <a:lumMod val="20000"/>
              <a:lumOff val="8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4">
                    <a:lumMod val="50000"/>
                  </a:schemeClr>
                </a:solidFill>
                <a:latin typeface="UD Digi Kyokasho NK-B" panose="02020700000000000000" pitchFamily="18" charset="-128"/>
                <a:ea typeface="UD Digi Kyokasho NK-B" panose="02020700000000000000" pitchFamily="18" charset="-128"/>
              </a:rPr>
              <a:t>Spam vs. Ham Emails</a:t>
            </a:r>
          </a:p>
        </p:txBody>
      </p:sp>
      <p:pic>
        <p:nvPicPr>
          <p:cNvPr id="1047" name="Picture 10" descr="linkedin.com">
            <a:extLst>
              <a:ext uri="{FF2B5EF4-FFF2-40B4-BE49-F238E27FC236}">
                <a16:creationId xmlns:a16="http://schemas.microsoft.com/office/drawing/2014/main" id="{53876A9E-3F4A-AB31-57BA-439267D5D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08" y="2902548"/>
            <a:ext cx="4503767" cy="2857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4" name="Picture 6" descr="spiceworks.com">
            <a:extLst>
              <a:ext uri="{FF2B5EF4-FFF2-40B4-BE49-F238E27FC236}">
                <a16:creationId xmlns:a16="http://schemas.microsoft.com/office/drawing/2014/main" id="{181DAEE9-CD30-7683-CC5F-616769FC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076" y="1062487"/>
            <a:ext cx="5402275" cy="2857759"/>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8B5F9CED-B6D4-2BFD-2422-D23194E87440}"/>
              </a:ext>
            </a:extLst>
          </p:cNvPr>
          <p:cNvSpPr/>
          <p:nvPr/>
        </p:nvSpPr>
        <p:spPr>
          <a:xfrm>
            <a:off x="1624519" y="229455"/>
            <a:ext cx="8968901" cy="584775"/>
          </a:xfrm>
          <a:prstGeom prst="rect">
            <a:avLst/>
          </a:prstGeom>
          <a:solidFill>
            <a:schemeClr val="accent1">
              <a:lumMod val="75000"/>
            </a:schemeClr>
          </a:solidFill>
          <a:ln>
            <a:solidFill>
              <a:schemeClr val="bg1"/>
            </a:solidFill>
          </a:ln>
        </p:spPr>
        <p:txBody>
          <a:bodyPr wrap="square" lIns="91440" tIns="45720" rIns="91440" bIns="45720">
            <a:spAutoFit/>
          </a:bodyPr>
          <a:lstStyle/>
          <a:p>
            <a:pPr algn="ctr"/>
            <a:r>
              <a:rPr lang="en-US" sz="3200" b="1" cap="none" spc="0" dirty="0">
                <a:ln w="12700">
                  <a:solidFill>
                    <a:schemeClr val="tx2">
                      <a:lumMod val="75000"/>
                    </a:schemeClr>
                  </a:solidFill>
                  <a:prstDash val="solid"/>
                </a:ln>
                <a:solidFill>
                  <a:schemeClr val="accent1">
                    <a:lumMod val="20000"/>
                    <a:lumOff val="80000"/>
                  </a:schemeClr>
                </a:solidFill>
                <a:effectLst>
                  <a:outerShdw dist="38100" dir="2640000" algn="bl" rotWithShape="0">
                    <a:schemeClr val="tx2">
                      <a:lumMod val="75000"/>
                    </a:schemeClr>
                  </a:outerShdw>
                </a:effectLst>
              </a:rPr>
              <a:t>CAPSTONE PROJECT I</a:t>
            </a:r>
          </a:p>
        </p:txBody>
      </p:sp>
      <p:sp>
        <p:nvSpPr>
          <p:cNvPr id="1025" name="Rectangle 1024">
            <a:extLst>
              <a:ext uri="{FF2B5EF4-FFF2-40B4-BE49-F238E27FC236}">
                <a16:creationId xmlns:a16="http://schemas.microsoft.com/office/drawing/2014/main" id="{FA1D9DA0-4BD0-5DAE-28E1-E02B6D9851F7}"/>
              </a:ext>
            </a:extLst>
          </p:cNvPr>
          <p:cNvSpPr/>
          <p:nvPr/>
        </p:nvSpPr>
        <p:spPr>
          <a:xfrm>
            <a:off x="1255996" y="1072940"/>
            <a:ext cx="4276502" cy="1323439"/>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FRAUD DETECTION</a:t>
            </a:r>
            <a:endParaRPr lang="en-US" sz="4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38135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03344E4-A31D-452C-FC34-8683CD17C541}"/>
              </a:ext>
            </a:extLst>
          </p:cNvPr>
          <p:cNvPicPr>
            <a:picLocks noGrp="1" noChangeAspect="1"/>
          </p:cNvPicPr>
          <p:nvPr>
            <p:ph idx="1"/>
          </p:nvPr>
        </p:nvPicPr>
        <p:blipFill rotWithShape="1">
          <a:blip r:embed="rId2"/>
          <a:srcRect r="10666" b="-1"/>
          <a:stretch/>
        </p:blipFill>
        <p:spPr>
          <a:xfrm>
            <a:off x="186815" y="105082"/>
            <a:ext cx="11579806" cy="6513641"/>
          </a:xfrm>
          <a:prstGeom prst="rect">
            <a:avLst/>
          </a:prstGeom>
        </p:spPr>
      </p:pic>
      <p:sp>
        <p:nvSpPr>
          <p:cNvPr id="7" name="Speech Bubble: Rectangle 6">
            <a:extLst>
              <a:ext uri="{FF2B5EF4-FFF2-40B4-BE49-F238E27FC236}">
                <a16:creationId xmlns:a16="http://schemas.microsoft.com/office/drawing/2014/main" id="{E0423A29-A311-E4DD-228E-C4131981BF12}"/>
              </a:ext>
            </a:extLst>
          </p:cNvPr>
          <p:cNvSpPr/>
          <p:nvPr/>
        </p:nvSpPr>
        <p:spPr>
          <a:xfrm>
            <a:off x="6400800" y="363794"/>
            <a:ext cx="5122606" cy="2325103"/>
          </a:xfrm>
          <a:prstGeom prst="wedgeRectCallout">
            <a:avLst>
              <a:gd name="adj1" fmla="val -138734"/>
              <a:gd name="adj2" fmla="val -340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991A5EC3-97A4-1DC2-1EB3-E10623508323}"/>
              </a:ext>
            </a:extLst>
          </p:cNvPr>
          <p:cNvSpPr txBox="1"/>
          <p:nvPr/>
        </p:nvSpPr>
        <p:spPr>
          <a:xfrm>
            <a:off x="6471894" y="442128"/>
            <a:ext cx="4835203" cy="2246769"/>
          </a:xfrm>
          <a:prstGeom prst="rect">
            <a:avLst/>
          </a:prstGeom>
          <a:noFill/>
        </p:spPr>
        <p:txBody>
          <a:bodyPr wrap="square" rtlCol="0">
            <a:spAutoFit/>
          </a:bodyPr>
          <a:lstStyle/>
          <a:p>
            <a:r>
              <a:rPr lang="en-US" sz="1400" b="1" dirty="0"/>
              <a:t>This line displays a concise summary of the Data Frame, including the number of entries (rows), columns, non-null counts, and data types. This is useful to get an overview of the data and check for missing values.</a:t>
            </a:r>
          </a:p>
          <a:p>
            <a:pPr>
              <a:buFont typeface="Arial" panose="020B0604020202020204" pitchFamily="34" charset="0"/>
              <a:buChar char="•"/>
            </a:pPr>
            <a:r>
              <a:rPr lang="en-US" sz="1400" b="1" dirty="0"/>
              <a:t>The Data Frame has 5572 entries and 5 columns.</a:t>
            </a:r>
          </a:p>
          <a:p>
            <a:pPr>
              <a:buFont typeface="Arial" panose="020B0604020202020204" pitchFamily="34" charset="0"/>
              <a:buChar char="•"/>
            </a:pPr>
            <a:r>
              <a:rPr lang="en-US" sz="1400" b="1" dirty="0"/>
              <a:t>Columns 'v1' and 'v2' have no missing values (5572 non-null).</a:t>
            </a:r>
          </a:p>
          <a:p>
            <a:pPr>
              <a:buFont typeface="Arial" panose="020B0604020202020204" pitchFamily="34" charset="0"/>
              <a:buChar char="•"/>
            </a:pPr>
            <a:r>
              <a:rPr lang="en-US" sz="1400" b="1" dirty="0"/>
              <a:t>Columns 'Unnamed: 2', 'Unnamed: 3', and 'Unnamed: 4' have a significant number of missing values and are not needed for spam classification.</a:t>
            </a:r>
          </a:p>
        </p:txBody>
      </p:sp>
      <p:sp>
        <p:nvSpPr>
          <p:cNvPr id="9" name="Speech Bubble: Rectangle 8">
            <a:extLst>
              <a:ext uri="{FF2B5EF4-FFF2-40B4-BE49-F238E27FC236}">
                <a16:creationId xmlns:a16="http://schemas.microsoft.com/office/drawing/2014/main" id="{54E10CD0-6328-EC25-1293-CD749A1D2E03}"/>
              </a:ext>
            </a:extLst>
          </p:cNvPr>
          <p:cNvSpPr/>
          <p:nvPr/>
        </p:nvSpPr>
        <p:spPr>
          <a:xfrm>
            <a:off x="8406581" y="3429000"/>
            <a:ext cx="3598605" cy="1339646"/>
          </a:xfrm>
          <a:prstGeom prst="wedgeRectCallout">
            <a:avLst>
              <a:gd name="adj1" fmla="val -98428"/>
              <a:gd name="adj2" fmla="val -226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100E7BB7-63B4-1A81-78E3-9F0644344887}"/>
              </a:ext>
            </a:extLst>
          </p:cNvPr>
          <p:cNvSpPr txBox="1"/>
          <p:nvPr/>
        </p:nvSpPr>
        <p:spPr>
          <a:xfrm>
            <a:off x="8406581" y="3509385"/>
            <a:ext cx="3598605" cy="1200329"/>
          </a:xfrm>
          <a:prstGeom prst="rect">
            <a:avLst/>
          </a:prstGeom>
          <a:noFill/>
        </p:spPr>
        <p:txBody>
          <a:bodyPr wrap="square" rtlCol="0">
            <a:spAutoFit/>
          </a:bodyPr>
          <a:lstStyle/>
          <a:p>
            <a:r>
              <a:rPr kumimoji="0" lang="en-US" altLang="en-US" sz="1200" b="1" i="0" u="none" strike="noStrike" cap="none" normalizeH="0" baseline="0" dirty="0">
                <a:ln>
                  <a:noFill/>
                </a:ln>
                <a:solidFill>
                  <a:schemeClr val="tx1"/>
                </a:solidFill>
                <a:effectLst/>
                <a:latin typeface="Arial" panose="020B0604020202020204" pitchFamily="34" charset="0"/>
              </a:rPr>
              <a:t>This line removes the unnecessary columns 'Unnamed: 2', 'Unnamed: 3', and 'Unnamed: 4' from the </a:t>
            </a:r>
            <a:r>
              <a:rPr kumimoji="0" lang="en-US" altLang="en-US" sz="1200" b="1" i="0" u="none" strike="noStrike" cap="none" normalizeH="0" baseline="0" dirty="0" err="1">
                <a:ln>
                  <a:noFill/>
                </a:ln>
                <a:solidFill>
                  <a:schemeClr val="tx1"/>
                </a:solidFill>
                <a:effectLst/>
                <a:latin typeface="Arial" panose="020B0604020202020204" pitchFamily="34" charset="0"/>
              </a:rPr>
              <a:t>DataFrame</a:t>
            </a:r>
            <a:r>
              <a:rPr kumimoji="0" lang="en-US" altLang="en-US" sz="1200" b="1" i="0" u="none" strike="noStrike" cap="none" normalizeH="0" baseline="0" dirty="0">
                <a:ln>
                  <a:noFill/>
                </a:ln>
                <a:solidFill>
                  <a:schemeClr val="tx1"/>
                </a:solidFill>
                <a:effectLst/>
                <a:latin typeface="Arial" panose="020B0604020202020204" pitchFamily="34" charset="0"/>
              </a:rPr>
              <a:t>. The </a:t>
            </a:r>
            <a:r>
              <a:rPr kumimoji="0" lang="en-US" altLang="en-US" sz="1200" b="1" i="0" u="none" strike="noStrike" cap="none" normalizeH="0" baseline="0" dirty="0" err="1">
                <a:ln>
                  <a:noFill/>
                </a:ln>
                <a:solidFill>
                  <a:schemeClr val="tx1"/>
                </a:solidFill>
                <a:effectLst/>
                <a:latin typeface="Arial Unicode MS"/>
              </a:rPr>
              <a:t>inplace</a:t>
            </a:r>
            <a:r>
              <a:rPr kumimoji="0" lang="en-US" altLang="en-US" sz="1200" b="1" i="0" u="none" strike="noStrike" cap="none" normalizeH="0" baseline="0" dirty="0">
                <a:ln>
                  <a:noFill/>
                </a:ln>
                <a:solidFill>
                  <a:schemeClr val="tx1"/>
                </a:solidFill>
                <a:effectLst/>
                <a:latin typeface="Arial Unicode MS"/>
              </a:rPr>
              <a:t>=True</a:t>
            </a:r>
            <a:r>
              <a:rPr kumimoji="0" lang="en-US" altLang="en-US" sz="1200" b="1" i="0" u="none" strike="noStrike" cap="none" normalizeH="0" baseline="0" dirty="0">
                <a:ln>
                  <a:noFill/>
                </a:ln>
                <a:solidFill>
                  <a:schemeClr val="tx1"/>
                </a:solidFill>
                <a:effectLst/>
              </a:rPr>
              <a:t> parameter ensures that the changes are made directly to the original </a:t>
            </a:r>
            <a:r>
              <a:rPr kumimoji="0" lang="en-US" altLang="en-US" sz="1200" b="1" i="0" u="none" strike="noStrike" cap="none" normalizeH="0" baseline="0" dirty="0" err="1">
                <a:ln>
                  <a:noFill/>
                </a:ln>
                <a:solidFill>
                  <a:schemeClr val="tx1"/>
                </a:solidFill>
                <a:effectLst/>
              </a:rPr>
              <a:t>DataFrame</a:t>
            </a:r>
            <a:r>
              <a:rPr kumimoji="0" lang="en-US" altLang="en-US" sz="1200" b="1" i="0" u="none" strike="noStrike" cap="none" normalizeH="0" baseline="0" dirty="0">
                <a:ln>
                  <a:noFill/>
                </a:ln>
                <a:solidFill>
                  <a:schemeClr val="tx1"/>
                </a:solidFill>
                <a:effectLst/>
              </a:rPr>
              <a:t> without needing to reassign it. </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14" name="Speech Bubble: Rectangle 13">
            <a:extLst>
              <a:ext uri="{FF2B5EF4-FFF2-40B4-BE49-F238E27FC236}">
                <a16:creationId xmlns:a16="http://schemas.microsoft.com/office/drawing/2014/main" id="{D48F770D-5DF8-474A-63C0-42469B0C140D}"/>
              </a:ext>
            </a:extLst>
          </p:cNvPr>
          <p:cNvSpPr/>
          <p:nvPr/>
        </p:nvSpPr>
        <p:spPr>
          <a:xfrm>
            <a:off x="7302937" y="5040572"/>
            <a:ext cx="3598605" cy="1339646"/>
          </a:xfrm>
          <a:prstGeom prst="wedgeRectCallout">
            <a:avLst>
              <a:gd name="adj1" fmla="val -198671"/>
              <a:gd name="adj2" fmla="val -998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3BD74BBD-B79B-C34A-94F3-20088E082437}"/>
              </a:ext>
            </a:extLst>
          </p:cNvPr>
          <p:cNvSpPr txBox="1"/>
          <p:nvPr/>
        </p:nvSpPr>
        <p:spPr>
          <a:xfrm>
            <a:off x="7302937" y="5086972"/>
            <a:ext cx="3598605" cy="1169551"/>
          </a:xfrm>
          <a:prstGeom prst="rect">
            <a:avLst/>
          </a:prstGeom>
          <a:noFill/>
        </p:spPr>
        <p:txBody>
          <a:bodyPr wrap="square" rtlCol="0">
            <a:spAutoFit/>
          </a:bodyPr>
          <a:lstStyle/>
          <a:p>
            <a:r>
              <a:rPr lang="en-US" sz="1400" b="1" dirty="0"/>
              <a:t>This line displays 5 random rows from the cleaned </a:t>
            </a:r>
            <a:r>
              <a:rPr lang="en-US" sz="1400" b="1" dirty="0" err="1"/>
              <a:t>DataFrame</a:t>
            </a:r>
            <a:r>
              <a:rPr lang="en-US" sz="1400" b="1" dirty="0"/>
              <a:t>. This helps to verify that the unnecessary columns have been successfully removed and to inspect the remaining data.</a:t>
            </a:r>
            <a:endParaRPr kumimoji="0" lang="en-US" altLang="en-US" sz="14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716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B784286-F109-6F30-6F5A-C555912D54C0}"/>
              </a:ext>
            </a:extLst>
          </p:cNvPr>
          <p:cNvPicPr>
            <a:picLocks noGrp="1" noChangeAspect="1"/>
          </p:cNvPicPr>
          <p:nvPr>
            <p:ph idx="1"/>
          </p:nvPr>
        </p:nvPicPr>
        <p:blipFill rotWithShape="1">
          <a:blip r:embed="rId2"/>
          <a:srcRect r="3557" b="1"/>
          <a:stretch/>
        </p:blipFill>
        <p:spPr>
          <a:xfrm>
            <a:off x="21" y="11"/>
            <a:ext cx="12191979" cy="6857989"/>
          </a:xfrm>
          <a:prstGeom prst="rect">
            <a:avLst/>
          </a:prstGeom>
        </p:spPr>
      </p:pic>
      <p:sp>
        <p:nvSpPr>
          <p:cNvPr id="7" name="Speech Bubble: Rectangle 6">
            <a:extLst>
              <a:ext uri="{FF2B5EF4-FFF2-40B4-BE49-F238E27FC236}">
                <a16:creationId xmlns:a16="http://schemas.microsoft.com/office/drawing/2014/main" id="{B0CFCD29-193F-ACDD-76A8-5A9E3B4A53C8}"/>
              </a:ext>
            </a:extLst>
          </p:cNvPr>
          <p:cNvSpPr/>
          <p:nvPr/>
        </p:nvSpPr>
        <p:spPr>
          <a:xfrm>
            <a:off x="6400800" y="363794"/>
            <a:ext cx="5122606" cy="1130709"/>
          </a:xfrm>
          <a:prstGeom prst="wedgeRectCallout">
            <a:avLst>
              <a:gd name="adj1" fmla="val -66949"/>
              <a:gd name="adj2" fmla="val -436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7321C325-2E67-F9CD-F44D-3EA81F0B1A44}"/>
              </a:ext>
            </a:extLst>
          </p:cNvPr>
          <p:cNvSpPr txBox="1"/>
          <p:nvPr/>
        </p:nvSpPr>
        <p:spPr>
          <a:xfrm>
            <a:off x="6400800" y="474763"/>
            <a:ext cx="4975123" cy="938719"/>
          </a:xfrm>
          <a:prstGeom prst="rect">
            <a:avLst/>
          </a:prstGeom>
          <a:noFill/>
        </p:spPr>
        <p:txBody>
          <a:bodyPr wrap="square" rtlCol="0">
            <a:spAutoFit/>
          </a:bodyPr>
          <a:lstStyle/>
          <a:p>
            <a:r>
              <a:rPr kumimoji="0" lang="en-US" altLang="en-US" sz="1100" b="1" i="0" u="none" strike="noStrike" cap="none" normalizeH="0" baseline="0" dirty="0">
                <a:ln>
                  <a:noFill/>
                </a:ln>
                <a:solidFill>
                  <a:schemeClr val="tx1"/>
                </a:solidFill>
                <a:effectLst/>
              </a:rPr>
              <a:t>This line renames the columns of the </a:t>
            </a:r>
            <a:r>
              <a:rPr kumimoji="0" lang="en-US" altLang="en-US" sz="1100" b="1" i="0" u="none" strike="noStrike" cap="none" normalizeH="0" baseline="0" dirty="0" err="1">
                <a:ln>
                  <a:noFill/>
                </a:ln>
                <a:solidFill>
                  <a:schemeClr val="tx1"/>
                </a:solidFill>
                <a:effectLst/>
              </a:rPr>
              <a:t>DataFrame</a:t>
            </a:r>
            <a:r>
              <a:rPr kumimoji="0" lang="en-US" altLang="en-US" sz="1100" b="1" i="0" u="none" strike="noStrike" cap="none" normalizeH="0" baseline="0" dirty="0">
                <a:ln>
                  <a:noFill/>
                </a:ln>
                <a:solidFill>
                  <a:schemeClr val="tx1"/>
                </a:solidFill>
                <a:effectLst/>
              </a:rPr>
              <a:t> to more descriptive names. 'v1' is renamed to 'target' (representing the label: ham or spam), and 'v2' is renamed to 'text' (representing the text content of the email). The </a:t>
            </a:r>
            <a:r>
              <a:rPr kumimoji="0" lang="en-US" altLang="en-US" sz="1100" b="1" i="0" u="none" strike="noStrike" cap="none" normalizeH="0" baseline="0" dirty="0" err="1">
                <a:ln>
                  <a:noFill/>
                </a:ln>
                <a:solidFill>
                  <a:schemeClr val="tx1"/>
                </a:solidFill>
                <a:effectLst/>
              </a:rPr>
              <a:t>inplace</a:t>
            </a:r>
            <a:r>
              <a:rPr kumimoji="0" lang="en-US" altLang="en-US" sz="1100" b="1" i="0" u="none" strike="noStrike" cap="none" normalizeH="0" baseline="0" dirty="0">
                <a:ln>
                  <a:noFill/>
                </a:ln>
                <a:solidFill>
                  <a:schemeClr val="tx1"/>
                </a:solidFill>
                <a:effectLst/>
              </a:rPr>
              <a:t>=True parameter ensures that the changes are made directly to the original </a:t>
            </a:r>
            <a:r>
              <a:rPr kumimoji="0" lang="en-US" altLang="en-US" sz="1100" b="1" i="0" u="none" strike="noStrike" cap="none" normalizeH="0" baseline="0" dirty="0" err="1">
                <a:ln>
                  <a:noFill/>
                </a:ln>
                <a:solidFill>
                  <a:schemeClr val="tx1"/>
                </a:solidFill>
                <a:effectLst/>
              </a:rPr>
              <a:t>DataFrame</a:t>
            </a:r>
            <a:r>
              <a:rPr kumimoji="0" lang="en-US" altLang="en-US" sz="1100" b="1" i="0" u="none" strike="noStrike" cap="none" normalizeH="0" baseline="0" dirty="0">
                <a:ln>
                  <a:noFill/>
                </a:ln>
                <a:solidFill>
                  <a:schemeClr val="tx1"/>
                </a:solidFill>
                <a:effectLst/>
              </a:rPr>
              <a:t> without needing to reassign it. </a:t>
            </a:r>
          </a:p>
        </p:txBody>
      </p:sp>
      <p:sp>
        <p:nvSpPr>
          <p:cNvPr id="12" name="Speech Bubble: Rectangle 11">
            <a:extLst>
              <a:ext uri="{FF2B5EF4-FFF2-40B4-BE49-F238E27FC236}">
                <a16:creationId xmlns:a16="http://schemas.microsoft.com/office/drawing/2014/main" id="{D380B4FA-F081-6E6D-A3FC-15B940FAEC45}"/>
              </a:ext>
            </a:extLst>
          </p:cNvPr>
          <p:cNvSpPr/>
          <p:nvPr/>
        </p:nvSpPr>
        <p:spPr>
          <a:xfrm>
            <a:off x="5383162" y="1591130"/>
            <a:ext cx="5122606" cy="727352"/>
          </a:xfrm>
          <a:prstGeom prst="wedgeRectCallout">
            <a:avLst>
              <a:gd name="adj1" fmla="val -122036"/>
              <a:gd name="adj2" fmla="val -1831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805861C4-3406-34AB-FE28-38190CC65B80}"/>
              </a:ext>
            </a:extLst>
          </p:cNvPr>
          <p:cNvSpPr txBox="1"/>
          <p:nvPr/>
        </p:nvSpPr>
        <p:spPr>
          <a:xfrm>
            <a:off x="5351207" y="1679169"/>
            <a:ext cx="5122606" cy="646331"/>
          </a:xfrm>
          <a:prstGeom prst="rect">
            <a:avLst/>
          </a:prstGeom>
          <a:noFill/>
        </p:spPr>
        <p:txBody>
          <a:bodyPr wrap="square" rtlCol="0">
            <a:spAutoFit/>
          </a:bodyPr>
          <a:lstStyle/>
          <a:p>
            <a:r>
              <a:rPr lang="en-US" sz="1200" b="1" dirty="0"/>
              <a:t>This line displays 5 random rows from the </a:t>
            </a:r>
            <a:r>
              <a:rPr lang="en-US" sz="1200" b="1" dirty="0" err="1"/>
              <a:t>DataFrame</a:t>
            </a:r>
            <a:r>
              <a:rPr lang="en-US" sz="1200" b="1" dirty="0"/>
              <a:t> with the newly renamed columns. This helps to verify that the columns have been renamed correctly.</a:t>
            </a:r>
            <a:endParaRPr lang="en-CA" sz="1200" b="1" dirty="0"/>
          </a:p>
        </p:txBody>
      </p:sp>
      <p:sp>
        <p:nvSpPr>
          <p:cNvPr id="17" name="Speech Bubble: Rectangle 16">
            <a:extLst>
              <a:ext uri="{FF2B5EF4-FFF2-40B4-BE49-F238E27FC236}">
                <a16:creationId xmlns:a16="http://schemas.microsoft.com/office/drawing/2014/main" id="{6B118B1C-0401-3600-3171-CF7B508838EF}"/>
              </a:ext>
            </a:extLst>
          </p:cNvPr>
          <p:cNvSpPr/>
          <p:nvPr/>
        </p:nvSpPr>
        <p:spPr>
          <a:xfrm>
            <a:off x="6577780" y="2848111"/>
            <a:ext cx="4945626" cy="829153"/>
          </a:xfrm>
          <a:prstGeom prst="wedgeRectCallout">
            <a:avLst>
              <a:gd name="adj1" fmla="val -90387"/>
              <a:gd name="adj2" fmla="val 165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B01636AE-F06B-A4E1-5F90-3F7F3C819C0E}"/>
              </a:ext>
            </a:extLst>
          </p:cNvPr>
          <p:cNvSpPr txBox="1"/>
          <p:nvPr/>
        </p:nvSpPr>
        <p:spPr>
          <a:xfrm>
            <a:off x="6602705" y="2969342"/>
            <a:ext cx="4920701" cy="600164"/>
          </a:xfrm>
          <a:prstGeom prst="rect">
            <a:avLst/>
          </a:prstGeom>
          <a:noFill/>
        </p:spPr>
        <p:txBody>
          <a:bodyPr wrap="square" rtlCol="0">
            <a:spAutoFit/>
          </a:bodyPr>
          <a:lstStyle/>
          <a:p>
            <a:r>
              <a:rPr kumimoji="0" lang="en-US" altLang="en-US" sz="1100" b="1" i="0" u="none" strike="noStrike" cap="none" normalizeH="0" baseline="0" dirty="0">
                <a:ln>
                  <a:noFill/>
                </a:ln>
                <a:solidFill>
                  <a:schemeClr val="tx1"/>
                </a:solidFill>
                <a:effectLst/>
                <a:latin typeface="Arial" panose="020B0604020202020204" pitchFamily="34" charset="0"/>
              </a:rPr>
              <a:t>These lines import the </a:t>
            </a:r>
            <a:r>
              <a:rPr kumimoji="0" lang="en-US" altLang="en-US" sz="1100" b="1" i="0" u="none" strike="noStrike" cap="none" normalizeH="0" baseline="0" dirty="0" err="1">
                <a:ln>
                  <a:noFill/>
                </a:ln>
                <a:solidFill>
                  <a:schemeClr val="tx1"/>
                </a:solidFill>
                <a:effectLst/>
                <a:latin typeface="Arial Unicode MS"/>
              </a:rPr>
              <a:t>LabelEncoder</a:t>
            </a:r>
            <a:r>
              <a:rPr kumimoji="0" lang="en-US" altLang="en-US" sz="1100" b="1" i="0" u="none" strike="noStrike" cap="none" normalizeH="0" baseline="0" dirty="0">
                <a:ln>
                  <a:noFill/>
                </a:ln>
                <a:solidFill>
                  <a:schemeClr val="tx1"/>
                </a:solidFill>
                <a:effectLst/>
              </a:rPr>
              <a:t> class from </a:t>
            </a:r>
            <a:r>
              <a:rPr kumimoji="0" lang="en-US" altLang="en-US" sz="1100" b="1" i="0" u="none" strike="noStrike" cap="none" normalizeH="0" baseline="0" dirty="0" err="1">
                <a:ln>
                  <a:noFill/>
                </a:ln>
                <a:solidFill>
                  <a:schemeClr val="tx1"/>
                </a:solidFill>
                <a:effectLst/>
                <a:latin typeface="Arial Unicode MS"/>
              </a:rPr>
              <a:t>sklearn.preprocessing</a:t>
            </a:r>
            <a:r>
              <a:rPr kumimoji="0" lang="en-US" altLang="en-US" sz="1100" b="1" i="0" u="none" strike="noStrike" cap="none" normalizeH="0" baseline="0" dirty="0">
                <a:ln>
                  <a:noFill/>
                </a:ln>
                <a:solidFill>
                  <a:schemeClr val="tx1"/>
                </a:solidFill>
                <a:effectLst/>
              </a:rPr>
              <a:t> and initialize an instance of it. Label encoding is used to convert categorical labels (ham, spam) into numerical values (0, 1). </a:t>
            </a:r>
            <a:endParaRPr kumimoji="0" lang="en-US" altLang="en-US" sz="1100" b="1" i="0" u="none" strike="noStrike" cap="none" normalizeH="0" baseline="0" dirty="0">
              <a:ln>
                <a:noFill/>
              </a:ln>
              <a:solidFill>
                <a:schemeClr val="tx1"/>
              </a:solidFill>
              <a:effectLst/>
              <a:latin typeface="Arial" panose="020B0604020202020204" pitchFamily="34" charset="0"/>
            </a:endParaRPr>
          </a:p>
        </p:txBody>
      </p:sp>
      <p:sp>
        <p:nvSpPr>
          <p:cNvPr id="21" name="Speech Bubble: Rectangle 20">
            <a:extLst>
              <a:ext uri="{FF2B5EF4-FFF2-40B4-BE49-F238E27FC236}">
                <a16:creationId xmlns:a16="http://schemas.microsoft.com/office/drawing/2014/main" id="{DD54BA60-FE3A-5D6D-00F0-AC2DD1BE9014}"/>
              </a:ext>
            </a:extLst>
          </p:cNvPr>
          <p:cNvSpPr/>
          <p:nvPr/>
        </p:nvSpPr>
        <p:spPr>
          <a:xfrm>
            <a:off x="6577780" y="3876420"/>
            <a:ext cx="4945626" cy="829153"/>
          </a:xfrm>
          <a:prstGeom prst="wedgeRectCallout">
            <a:avLst>
              <a:gd name="adj1" fmla="val -86610"/>
              <a:gd name="adj2" fmla="val -332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Speech Bubble: Rectangle 21">
            <a:extLst>
              <a:ext uri="{FF2B5EF4-FFF2-40B4-BE49-F238E27FC236}">
                <a16:creationId xmlns:a16="http://schemas.microsoft.com/office/drawing/2014/main" id="{8772F7B5-88B5-9E63-200C-B3E7E324E630}"/>
              </a:ext>
            </a:extLst>
          </p:cNvPr>
          <p:cNvSpPr/>
          <p:nvPr/>
        </p:nvSpPr>
        <p:spPr>
          <a:xfrm>
            <a:off x="6263148" y="5367210"/>
            <a:ext cx="4210665" cy="476231"/>
          </a:xfrm>
          <a:prstGeom prst="wedgeRectCallout">
            <a:avLst>
              <a:gd name="adj1" fmla="val -165495"/>
              <a:gd name="adj2" fmla="val -2149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3">
            <a:extLst>
              <a:ext uri="{FF2B5EF4-FFF2-40B4-BE49-F238E27FC236}">
                <a16:creationId xmlns:a16="http://schemas.microsoft.com/office/drawing/2014/main" id="{9031144D-ABF5-54D8-C005-BED79B261161}"/>
              </a:ext>
            </a:extLst>
          </p:cNvPr>
          <p:cNvSpPr>
            <a:spLocks noChangeArrowheads="1"/>
          </p:cNvSpPr>
          <p:nvPr/>
        </p:nvSpPr>
        <p:spPr bwMode="auto">
          <a:xfrm>
            <a:off x="6602704" y="3889142"/>
            <a:ext cx="49207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200" b="1" i="0" u="none" strike="noStrike" cap="none" normalizeH="0" baseline="0" dirty="0">
                <a:ln>
                  <a:noFill/>
                </a:ln>
                <a:solidFill>
                  <a:schemeClr val="tx1"/>
                </a:solidFill>
                <a:effectLst/>
              </a:rPr>
              <a:t>This line uses the </a:t>
            </a:r>
            <a:r>
              <a:rPr kumimoji="0" lang="en-US" altLang="en-US" sz="1200" b="1" i="0" u="none" strike="noStrike" cap="none" normalizeH="0" baseline="0" dirty="0" err="1">
                <a:ln>
                  <a:noFill/>
                </a:ln>
                <a:solidFill>
                  <a:schemeClr val="tx1"/>
                </a:solidFill>
                <a:effectLst/>
              </a:rPr>
              <a:t>LabelEncoder</a:t>
            </a:r>
            <a:r>
              <a:rPr kumimoji="0" lang="en-US" altLang="en-US" sz="1200" b="1" i="0" u="none" strike="noStrike" cap="none" normalizeH="0" baseline="0" dirty="0">
                <a:ln>
                  <a:noFill/>
                </a:ln>
                <a:solidFill>
                  <a:schemeClr val="tx1"/>
                </a:solidFill>
                <a:effectLst/>
              </a:rPr>
              <a:t> to fit and transform the 'target' column. It converts the categorical labels (ham, spam) into numerical values (0, 1) and updates the 'target' column with these numerical values. </a:t>
            </a:r>
          </a:p>
        </p:txBody>
      </p:sp>
      <p:sp>
        <p:nvSpPr>
          <p:cNvPr id="25" name="TextBox 24">
            <a:extLst>
              <a:ext uri="{FF2B5EF4-FFF2-40B4-BE49-F238E27FC236}">
                <a16:creationId xmlns:a16="http://schemas.microsoft.com/office/drawing/2014/main" id="{6D3DB6D5-FB89-098A-FF77-EEF8C1409BE5}"/>
              </a:ext>
            </a:extLst>
          </p:cNvPr>
          <p:cNvSpPr txBox="1"/>
          <p:nvPr/>
        </p:nvSpPr>
        <p:spPr>
          <a:xfrm>
            <a:off x="6263148" y="5381776"/>
            <a:ext cx="4252793" cy="461665"/>
          </a:xfrm>
          <a:prstGeom prst="rect">
            <a:avLst/>
          </a:prstGeom>
          <a:noFill/>
        </p:spPr>
        <p:txBody>
          <a:bodyPr wrap="square" rtlCol="0">
            <a:spAutoFit/>
          </a:bodyPr>
          <a:lstStyle/>
          <a:p>
            <a:r>
              <a:rPr lang="en-US" sz="1200" b="1" dirty="0"/>
              <a:t>This line displays the first 5 rows of the </a:t>
            </a:r>
            <a:r>
              <a:rPr lang="en-US" sz="1200" b="1" dirty="0" err="1"/>
              <a:t>DataFrame</a:t>
            </a:r>
            <a:r>
              <a:rPr lang="en-US" sz="1200" b="1" dirty="0"/>
              <a:t> to verify that the label encoding has been applied correctly.</a:t>
            </a:r>
            <a:endParaRPr lang="en-CA" sz="1200" b="1" dirty="0"/>
          </a:p>
        </p:txBody>
      </p:sp>
    </p:spTree>
    <p:extLst>
      <p:ext uri="{BB962C8B-B14F-4D97-AF65-F5344CB8AC3E}">
        <p14:creationId xmlns:p14="http://schemas.microsoft.com/office/powerpoint/2010/main" val="38386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8D810E3-092A-A46C-DA1B-6BAE55CED1F3}"/>
              </a:ext>
            </a:extLst>
          </p:cNvPr>
          <p:cNvPicPr>
            <a:picLocks noGrp="1" noChangeAspect="1"/>
          </p:cNvPicPr>
          <p:nvPr>
            <p:ph idx="1"/>
          </p:nvPr>
        </p:nvPicPr>
        <p:blipFill rotWithShape="1">
          <a:blip r:embed="rId2"/>
          <a:srcRect r="11111"/>
          <a:stretch/>
        </p:blipFill>
        <p:spPr>
          <a:xfrm>
            <a:off x="20" y="10"/>
            <a:ext cx="12191979" cy="6857989"/>
          </a:xfrm>
          <a:prstGeom prst="rect">
            <a:avLst/>
          </a:prstGeom>
        </p:spPr>
      </p:pic>
      <p:sp>
        <p:nvSpPr>
          <p:cNvPr id="7" name="Speech Bubble: Rectangle 6">
            <a:extLst>
              <a:ext uri="{FF2B5EF4-FFF2-40B4-BE49-F238E27FC236}">
                <a16:creationId xmlns:a16="http://schemas.microsoft.com/office/drawing/2014/main" id="{AFED546A-8DBD-9491-07A7-2CC60703DF5C}"/>
              </a:ext>
            </a:extLst>
          </p:cNvPr>
          <p:cNvSpPr/>
          <p:nvPr/>
        </p:nvSpPr>
        <p:spPr>
          <a:xfrm>
            <a:off x="3362632" y="274114"/>
            <a:ext cx="8613057" cy="1107995"/>
          </a:xfrm>
          <a:prstGeom prst="wedgeRectCallout">
            <a:avLst>
              <a:gd name="adj1" fmla="val -65109"/>
              <a:gd name="adj2" fmla="val -59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4D852582-D32D-7376-C436-0DAC7E819DC0}"/>
              </a:ext>
            </a:extLst>
          </p:cNvPr>
          <p:cNvSpPr txBox="1"/>
          <p:nvPr/>
        </p:nvSpPr>
        <p:spPr>
          <a:xfrm>
            <a:off x="3362631" y="274114"/>
            <a:ext cx="8613056"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df.isnull</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latin typeface="Arial" panose="020B0604020202020204" pitchFamily="34" charset="0"/>
              </a:rPr>
              <a:t>This method checks each element in the </a:t>
            </a:r>
            <a:r>
              <a:rPr kumimoji="0" lang="en-US" altLang="en-US" sz="1100" b="1" i="0" u="none" strike="noStrike" cap="none" normalizeH="0" baseline="0" dirty="0" err="1">
                <a:ln>
                  <a:noFill/>
                </a:ln>
                <a:solidFill>
                  <a:schemeClr val="tx1"/>
                </a:solidFill>
                <a:effectLst/>
                <a:latin typeface="Arial" panose="020B0604020202020204" pitchFamily="34" charset="0"/>
              </a:rPr>
              <a:t>DataFrame</a:t>
            </a:r>
            <a:r>
              <a:rPr kumimoji="0" lang="en-US" altLang="en-US" sz="1100" b="1" i="0" u="none" strike="noStrike" cap="none" normalizeH="0" baseline="0" dirty="0">
                <a:ln>
                  <a:noFill/>
                </a:ln>
                <a:solidFill>
                  <a:schemeClr val="tx1"/>
                </a:solidFill>
                <a:effectLst/>
                <a:latin typeface="Arial" panose="020B0604020202020204" pitchFamily="34" charset="0"/>
              </a:rPr>
              <a:t> to see if it is </a:t>
            </a:r>
            <a:r>
              <a:rPr kumimoji="0" lang="en-US" altLang="en-US" sz="1100" b="1" i="0" u="none" strike="noStrike" cap="none" normalizeH="0" baseline="0" dirty="0" err="1">
                <a:ln>
                  <a:noFill/>
                </a:ln>
                <a:solidFill>
                  <a:schemeClr val="tx1"/>
                </a:solidFill>
                <a:effectLst/>
                <a:latin typeface="Arial Unicode MS"/>
              </a:rPr>
              <a:t>NaN</a:t>
            </a:r>
            <a:r>
              <a:rPr kumimoji="0" lang="en-US" altLang="en-US" sz="1100" b="1" i="0" u="none" strike="noStrike" cap="none" normalizeH="0" baseline="0" dirty="0">
                <a:ln>
                  <a:noFill/>
                </a:ln>
                <a:solidFill>
                  <a:schemeClr val="tx1"/>
                </a:solidFill>
                <a:effectLst/>
              </a:rPr>
              <a:t> (Not a Number), which represents a missing value. It returns a </a:t>
            </a:r>
            <a:r>
              <a:rPr kumimoji="0" lang="en-US" altLang="en-US" sz="1100" b="1" i="0" u="none" strike="noStrike" cap="none" normalizeH="0" baseline="0" dirty="0" err="1">
                <a:ln>
                  <a:noFill/>
                </a:ln>
                <a:solidFill>
                  <a:schemeClr val="tx1"/>
                </a:solidFill>
                <a:effectLst/>
              </a:rPr>
              <a:t>DataFrame</a:t>
            </a:r>
            <a:r>
              <a:rPr kumimoji="0" lang="en-US" altLang="en-US" sz="1100" b="1" i="0" u="none" strike="noStrike" cap="none" normalizeH="0" baseline="0" dirty="0">
                <a:ln>
                  <a:noFill/>
                </a:ln>
                <a:solidFill>
                  <a:schemeClr val="tx1"/>
                </a:solidFill>
                <a:effectLst/>
              </a:rPr>
              <a:t> of the same shape with </a:t>
            </a:r>
            <a:r>
              <a:rPr kumimoji="0" lang="en-US" altLang="en-US" sz="1100" b="1" i="0" u="none" strike="noStrike" cap="none" normalizeH="0" baseline="0" dirty="0" err="1">
                <a:ln>
                  <a:noFill/>
                </a:ln>
                <a:solidFill>
                  <a:schemeClr val="tx1"/>
                </a:solidFill>
                <a:effectLst/>
              </a:rPr>
              <a:t>boolean</a:t>
            </a:r>
            <a:r>
              <a:rPr kumimoji="0" lang="en-US" altLang="en-US" sz="1100" b="1" i="0" u="none" strike="noStrike" cap="none" normalizeH="0" baseline="0" dirty="0">
                <a:ln>
                  <a:noFill/>
                </a:ln>
                <a:solidFill>
                  <a:schemeClr val="tx1"/>
                </a:solidFill>
                <a:effectLst/>
              </a:rPr>
              <a:t> values (</a:t>
            </a:r>
            <a:r>
              <a:rPr kumimoji="0" lang="en-US" altLang="en-US" sz="1100" b="1" i="0" u="none" strike="noStrike" cap="none" normalizeH="0" baseline="0" dirty="0">
                <a:ln>
                  <a:noFill/>
                </a:ln>
                <a:solidFill>
                  <a:schemeClr val="tx1"/>
                </a:solidFill>
                <a:effectLst/>
                <a:latin typeface="Arial Unicode MS"/>
              </a:rPr>
              <a:t>True</a:t>
            </a:r>
            <a:r>
              <a:rPr kumimoji="0" lang="en-US" altLang="en-US" sz="1100" b="1" i="0" u="none" strike="noStrike" cap="none" normalizeH="0" baseline="0" dirty="0">
                <a:ln>
                  <a:noFill/>
                </a:ln>
                <a:solidFill>
                  <a:schemeClr val="tx1"/>
                </a:solidFill>
                <a:effectLst/>
              </a:rPr>
              <a:t> if the element is </a:t>
            </a:r>
            <a:r>
              <a:rPr kumimoji="0" lang="en-US" altLang="en-US" sz="1100" b="1" i="0" u="none" strike="noStrike" cap="none" normalizeH="0" baseline="0" dirty="0" err="1">
                <a:ln>
                  <a:noFill/>
                </a:ln>
                <a:solidFill>
                  <a:schemeClr val="tx1"/>
                </a:solidFill>
                <a:effectLst/>
                <a:latin typeface="Arial Unicode MS"/>
              </a:rPr>
              <a:t>NaN</a:t>
            </a:r>
            <a:r>
              <a:rPr kumimoji="0" lang="en-US" altLang="en-US" sz="1100" b="1" i="0" u="none" strike="noStrike" cap="none" normalizeH="0" baseline="0" dirty="0">
                <a:ln>
                  <a:noFill/>
                </a:ln>
                <a:solidFill>
                  <a:schemeClr val="tx1"/>
                </a:solidFill>
                <a:effectLst/>
              </a:rPr>
              <a:t>, </a:t>
            </a:r>
            <a:r>
              <a:rPr kumimoji="0" lang="en-US" altLang="en-US" sz="1100" b="1" i="0" u="none" strike="noStrike" cap="none" normalizeH="0" baseline="0" dirty="0">
                <a:ln>
                  <a:noFill/>
                </a:ln>
                <a:solidFill>
                  <a:schemeClr val="tx1"/>
                </a:solidFill>
                <a:effectLst/>
                <a:latin typeface="Arial Unicode MS"/>
              </a:rPr>
              <a:t>False</a:t>
            </a:r>
            <a:r>
              <a:rPr kumimoji="0" lang="en-US" altLang="en-US" sz="1100" b="1" i="0" u="none" strike="noStrike" cap="none" normalizeH="0" baseline="0" dirty="0">
                <a:ln>
                  <a:noFill/>
                </a:ln>
                <a:solidFill>
                  <a:schemeClr val="tx1"/>
                </a:solidFill>
                <a:effectLst/>
              </a:rPr>
              <a:t> otherwise).</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Unicode MS"/>
              </a:rPr>
              <a:t>sum()</a:t>
            </a:r>
            <a:r>
              <a:rPr kumimoji="0" lang="en-US" altLang="en-US" sz="1100" b="1" i="0" u="none" strike="noStrike" cap="none" normalizeH="0" baseline="0" dirty="0">
                <a:ln>
                  <a:noFill/>
                </a:ln>
                <a:solidFill>
                  <a:schemeClr val="tx1"/>
                </a:solidFill>
                <a:effectLst/>
              </a:rPr>
              <a:t>:</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latin typeface="Arial" panose="020B0604020202020204" pitchFamily="34" charset="0"/>
              </a:rPr>
              <a:t>After identifying the </a:t>
            </a:r>
            <a:r>
              <a:rPr kumimoji="0" lang="en-US" altLang="en-US" sz="1100" b="1" i="0" u="none" strike="noStrike" cap="none" normalizeH="0" baseline="0" dirty="0" err="1">
                <a:ln>
                  <a:noFill/>
                </a:ln>
                <a:solidFill>
                  <a:schemeClr val="tx1"/>
                </a:solidFill>
                <a:effectLst/>
                <a:latin typeface="Arial Unicode MS"/>
              </a:rPr>
              <a:t>NaN</a:t>
            </a:r>
            <a:r>
              <a:rPr kumimoji="0" lang="en-US" altLang="en-US" sz="1100" b="1" i="0" u="none" strike="noStrike" cap="none" normalizeH="0" baseline="0" dirty="0">
                <a:ln>
                  <a:noFill/>
                </a:ln>
                <a:solidFill>
                  <a:schemeClr val="tx1"/>
                </a:solidFill>
                <a:effectLst/>
              </a:rPr>
              <a:t> values, the </a:t>
            </a:r>
            <a:r>
              <a:rPr kumimoji="0" lang="en-US" altLang="en-US" sz="1100" b="1" i="0" u="none" strike="noStrike" cap="none" normalizeH="0" baseline="0" dirty="0">
                <a:ln>
                  <a:noFill/>
                </a:ln>
                <a:solidFill>
                  <a:schemeClr val="tx1"/>
                </a:solidFill>
                <a:effectLst/>
                <a:latin typeface="Arial Unicode MS"/>
              </a:rPr>
              <a:t>.sum()</a:t>
            </a:r>
            <a:r>
              <a:rPr kumimoji="0" lang="en-US" altLang="en-US" sz="1100" b="1" i="0" u="none" strike="noStrike" cap="none" normalizeH="0" baseline="0" dirty="0">
                <a:ln>
                  <a:noFill/>
                </a:ln>
                <a:solidFill>
                  <a:schemeClr val="tx1"/>
                </a:solidFill>
                <a:effectLst/>
              </a:rPr>
              <a:t> method is used to sum up all the </a:t>
            </a:r>
            <a:r>
              <a:rPr kumimoji="0" lang="en-US" altLang="en-US" sz="1100" b="1" i="0" u="none" strike="noStrike" cap="none" normalizeH="0" baseline="0" dirty="0">
                <a:ln>
                  <a:noFill/>
                </a:ln>
                <a:solidFill>
                  <a:schemeClr val="tx1"/>
                </a:solidFill>
                <a:effectLst/>
                <a:latin typeface="Arial Unicode MS"/>
              </a:rPr>
              <a:t>True</a:t>
            </a:r>
            <a:r>
              <a:rPr kumimoji="0" lang="en-US" altLang="en-US" sz="1100" b="1" i="0" u="none" strike="noStrike" cap="none" normalizeH="0" baseline="0" dirty="0">
                <a:ln>
                  <a:noFill/>
                </a:ln>
                <a:solidFill>
                  <a:schemeClr val="tx1"/>
                </a:solidFill>
                <a:effectLst/>
              </a:rPr>
              <a:t> values in each column. Since </a:t>
            </a:r>
            <a:r>
              <a:rPr kumimoji="0" lang="en-US" altLang="en-US" sz="1100" b="1" i="0" u="none" strike="noStrike" cap="none" normalizeH="0" baseline="0" dirty="0">
                <a:ln>
                  <a:noFill/>
                </a:ln>
                <a:solidFill>
                  <a:schemeClr val="tx1"/>
                </a:solidFill>
                <a:effectLst/>
                <a:latin typeface="Arial Unicode MS"/>
              </a:rPr>
              <a:t>True</a:t>
            </a:r>
            <a:r>
              <a:rPr kumimoji="0" lang="en-US" altLang="en-US" sz="1100" b="1" i="0" u="none" strike="noStrike" cap="none" normalizeH="0" baseline="0" dirty="0">
                <a:ln>
                  <a:noFill/>
                </a:ln>
                <a:solidFill>
                  <a:schemeClr val="tx1"/>
                </a:solidFill>
                <a:effectLst/>
              </a:rPr>
              <a:t> is treated as 1 and </a:t>
            </a:r>
            <a:r>
              <a:rPr kumimoji="0" lang="en-US" altLang="en-US" sz="1100" b="1" i="0" u="none" strike="noStrike" cap="none" normalizeH="0" baseline="0" dirty="0">
                <a:ln>
                  <a:noFill/>
                </a:ln>
                <a:solidFill>
                  <a:schemeClr val="tx1"/>
                </a:solidFill>
                <a:effectLst/>
                <a:latin typeface="Arial Unicode MS"/>
              </a:rPr>
              <a:t>False</a:t>
            </a:r>
            <a:r>
              <a:rPr kumimoji="0" lang="en-US" altLang="en-US" sz="1100" b="1" i="0" u="none" strike="noStrike" cap="none" normalizeH="0" baseline="0" dirty="0">
                <a:ln>
                  <a:noFill/>
                </a:ln>
                <a:solidFill>
                  <a:schemeClr val="tx1"/>
                </a:solidFill>
                <a:effectLst/>
              </a:rPr>
              <a:t> as 0, the sum gives the total count of missing values in each column.</a:t>
            </a:r>
            <a:endParaRPr kumimoji="0" lang="en-US" altLang="en-US" sz="1100" b="1" i="0" u="none" strike="noStrike" cap="none" normalizeH="0" baseline="0" dirty="0">
              <a:ln>
                <a:noFill/>
              </a:ln>
              <a:solidFill>
                <a:schemeClr val="tx1"/>
              </a:solidFill>
              <a:effectLst/>
              <a:latin typeface="Arial" panose="020B0604020202020204" pitchFamily="34" charset="0"/>
            </a:endParaRPr>
          </a:p>
        </p:txBody>
      </p:sp>
      <p:sp>
        <p:nvSpPr>
          <p:cNvPr id="16" name="Speech Bubble: Rectangle 15">
            <a:extLst>
              <a:ext uri="{FF2B5EF4-FFF2-40B4-BE49-F238E27FC236}">
                <a16:creationId xmlns:a16="http://schemas.microsoft.com/office/drawing/2014/main" id="{5B729066-7B85-89EC-F942-91D6C7E1E49A}"/>
              </a:ext>
            </a:extLst>
          </p:cNvPr>
          <p:cNvSpPr/>
          <p:nvPr/>
        </p:nvSpPr>
        <p:spPr>
          <a:xfrm>
            <a:off x="3908322" y="1792861"/>
            <a:ext cx="7418440" cy="849401"/>
          </a:xfrm>
          <a:prstGeom prst="wedgeRectCallout">
            <a:avLst>
              <a:gd name="adj1" fmla="val -65109"/>
              <a:gd name="adj2" fmla="val -59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Speech Bubble: Rectangle 16">
            <a:extLst>
              <a:ext uri="{FF2B5EF4-FFF2-40B4-BE49-F238E27FC236}">
                <a16:creationId xmlns:a16="http://schemas.microsoft.com/office/drawing/2014/main" id="{85FAF673-2707-CA99-D454-62599C01B0EE}"/>
              </a:ext>
            </a:extLst>
          </p:cNvPr>
          <p:cNvSpPr/>
          <p:nvPr/>
        </p:nvSpPr>
        <p:spPr>
          <a:xfrm>
            <a:off x="4254908" y="3132973"/>
            <a:ext cx="7207046" cy="1107995"/>
          </a:xfrm>
          <a:prstGeom prst="wedgeRectCallout">
            <a:avLst>
              <a:gd name="adj1" fmla="val -65109"/>
              <a:gd name="adj2" fmla="val -59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Speech Bubble: Rectangle 18">
            <a:extLst>
              <a:ext uri="{FF2B5EF4-FFF2-40B4-BE49-F238E27FC236}">
                <a16:creationId xmlns:a16="http://schemas.microsoft.com/office/drawing/2014/main" id="{F773BA31-F2ED-D6F3-02D4-70B97F3F9853}"/>
              </a:ext>
            </a:extLst>
          </p:cNvPr>
          <p:cNvSpPr/>
          <p:nvPr/>
        </p:nvSpPr>
        <p:spPr>
          <a:xfrm>
            <a:off x="2848898" y="4441489"/>
            <a:ext cx="7581134" cy="425480"/>
          </a:xfrm>
          <a:prstGeom prst="wedgeRectCallout">
            <a:avLst>
              <a:gd name="adj1" fmla="val -74359"/>
              <a:gd name="adj2" fmla="val -2957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
            <a:extLst>
              <a:ext uri="{FF2B5EF4-FFF2-40B4-BE49-F238E27FC236}">
                <a16:creationId xmlns:a16="http://schemas.microsoft.com/office/drawing/2014/main" id="{EDEE6576-E469-3588-9DE0-6C6E9B0487E9}"/>
              </a:ext>
            </a:extLst>
          </p:cNvPr>
          <p:cNvSpPr>
            <a:spLocks noChangeArrowheads="1"/>
          </p:cNvSpPr>
          <p:nvPr/>
        </p:nvSpPr>
        <p:spPr bwMode="auto">
          <a:xfrm>
            <a:off x="3977146" y="1872821"/>
            <a:ext cx="776257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rPr>
              <a:t>df.duplicated</a:t>
            </a:r>
            <a:r>
              <a:rPr kumimoji="0" lang="en-US" altLang="en-US" sz="11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This method returns a </a:t>
            </a:r>
            <a:r>
              <a:rPr kumimoji="0" lang="en-US" altLang="en-US" sz="1100" b="1" i="0" u="none" strike="noStrike" cap="none" normalizeH="0" baseline="0" dirty="0" err="1">
                <a:ln>
                  <a:noFill/>
                </a:ln>
                <a:solidFill>
                  <a:schemeClr val="tx1"/>
                </a:solidFill>
                <a:effectLst/>
              </a:rPr>
              <a:t>boolean</a:t>
            </a:r>
            <a:r>
              <a:rPr kumimoji="0" lang="en-US" altLang="en-US" sz="1100" b="1" i="0" u="none" strike="noStrike" cap="none" normalizeH="0" baseline="0" dirty="0">
                <a:ln>
                  <a:noFill/>
                </a:ln>
                <a:solidFill>
                  <a:schemeClr val="tx1"/>
                </a:solidFill>
                <a:effectLst/>
              </a:rPr>
              <a:t> Series where each value indicates whether a row is a duplicate (True) or not (False).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.sum():</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Summing the </a:t>
            </a:r>
            <a:r>
              <a:rPr kumimoji="0" lang="en-US" altLang="en-US" sz="1100" b="1" i="0" u="none" strike="noStrike" cap="none" normalizeH="0" baseline="0" dirty="0" err="1">
                <a:ln>
                  <a:noFill/>
                </a:ln>
                <a:solidFill>
                  <a:schemeClr val="tx1"/>
                </a:solidFill>
                <a:effectLst/>
              </a:rPr>
              <a:t>boolean</a:t>
            </a:r>
            <a:r>
              <a:rPr kumimoji="0" lang="en-US" altLang="en-US" sz="1100" b="1" i="0" u="none" strike="noStrike" cap="none" normalizeH="0" baseline="0" dirty="0">
                <a:ln>
                  <a:noFill/>
                </a:ln>
                <a:solidFill>
                  <a:schemeClr val="tx1"/>
                </a:solidFill>
                <a:effectLst/>
              </a:rPr>
              <a:t> Series gives the total number of duplicate rows, as True is treated as 1 and False as 0.</a:t>
            </a:r>
          </a:p>
        </p:txBody>
      </p:sp>
      <p:sp>
        <p:nvSpPr>
          <p:cNvPr id="24" name="Rectangle 3">
            <a:extLst>
              <a:ext uri="{FF2B5EF4-FFF2-40B4-BE49-F238E27FC236}">
                <a16:creationId xmlns:a16="http://schemas.microsoft.com/office/drawing/2014/main" id="{74A34971-ADC4-AEFC-C300-5F8F6161C93E}"/>
              </a:ext>
            </a:extLst>
          </p:cNvPr>
          <p:cNvSpPr>
            <a:spLocks noChangeArrowheads="1"/>
          </p:cNvSpPr>
          <p:nvPr/>
        </p:nvSpPr>
        <p:spPr bwMode="auto">
          <a:xfrm>
            <a:off x="4337626" y="3239631"/>
            <a:ext cx="698913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df.drop_duplicates</a:t>
            </a:r>
            <a:r>
              <a:rPr kumimoji="0" lang="en-US" altLang="en-US" sz="1100" b="1" i="0" u="none" strike="noStrike" cap="none" normalizeH="0" baseline="0" dirty="0">
                <a:ln>
                  <a:noFill/>
                </a:ln>
                <a:solidFill>
                  <a:schemeClr val="tx1"/>
                </a:solidFill>
                <a:effectLst/>
                <a:latin typeface="Arial Unicode MS"/>
              </a:rPr>
              <a:t>(keep='first')</a:t>
            </a:r>
            <a:r>
              <a:rPr kumimoji="0" lang="en-US" altLang="en-US" sz="1100" b="1" i="0" u="none" strike="noStrike" cap="none" normalizeH="0" baseline="0" dirty="0">
                <a:ln>
                  <a:noFill/>
                </a:ln>
                <a:solidFill>
                  <a:schemeClr val="tx1"/>
                </a:solidFill>
                <a:effectLst/>
              </a:rPr>
              <a:t>:</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latin typeface="Arial" panose="020B0604020202020204" pitchFamily="34" charset="0"/>
              </a:rPr>
              <a:t>This method removes duplicate rows from the </a:t>
            </a:r>
            <a:r>
              <a:rPr kumimoji="0" lang="en-US" altLang="en-US" sz="1100" b="1" i="0" u="none" strike="noStrike" cap="none" normalizeH="0" baseline="0" dirty="0" err="1">
                <a:ln>
                  <a:noFill/>
                </a:ln>
                <a:solidFill>
                  <a:schemeClr val="tx1"/>
                </a:solidFill>
                <a:effectLst/>
                <a:latin typeface="Arial" panose="020B0604020202020204" pitchFamily="34" charset="0"/>
              </a:rPr>
              <a:t>DataFrame.The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Unicode MS"/>
              </a:rPr>
              <a:t>keep='first'</a:t>
            </a:r>
            <a:r>
              <a:rPr kumimoji="0" lang="en-US" altLang="en-US" sz="1100" b="1" i="0" u="none" strike="noStrike" cap="none" normalizeH="0" baseline="0" dirty="0">
                <a:ln>
                  <a:noFill/>
                </a:ln>
                <a:solidFill>
                  <a:schemeClr val="tx1"/>
                </a:solidFill>
                <a:effectLst/>
              </a:rPr>
              <a:t> parameter ensures that the first occurrence of a duplicate row is kept, and subsequent duplicates are removed.</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The </a:t>
            </a:r>
            <a:r>
              <a:rPr kumimoji="0" lang="en-US" altLang="en-US" sz="1100" b="1" i="0" u="none" strike="noStrike" cap="none" normalizeH="0" baseline="0" dirty="0" err="1">
                <a:ln>
                  <a:noFill/>
                </a:ln>
                <a:solidFill>
                  <a:schemeClr val="tx1"/>
                </a:solidFill>
                <a:effectLst/>
                <a:latin typeface="Arial" panose="020B0604020202020204" pitchFamily="34" charset="0"/>
              </a:rPr>
              <a:t>DataFrame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Unicode MS"/>
              </a:rPr>
              <a:t>df</a:t>
            </a:r>
            <a:r>
              <a:rPr kumimoji="0" lang="en-US" altLang="en-US" sz="1100" b="1" i="0" u="none" strike="noStrike" cap="none" normalizeH="0" baseline="0" dirty="0">
                <a:ln>
                  <a:noFill/>
                </a:ln>
                <a:solidFill>
                  <a:schemeClr val="tx1"/>
                </a:solidFill>
                <a:effectLst/>
              </a:rPr>
              <a:t> is reassigned to the result of this operation to ensure the duplicates are removed.</a:t>
            </a:r>
            <a:r>
              <a:rPr kumimoji="0" lang="en-US" altLang="en-US" sz="1100" b="1" i="0" u="none" strike="noStrike" cap="none" normalizeH="0" baseline="0" dirty="0">
                <a:ln>
                  <a:noFill/>
                </a:ln>
                <a:solidFill>
                  <a:schemeClr val="tx1"/>
                </a:solidFill>
                <a:effectLst/>
                <a:latin typeface="Arial" panose="020B0604020202020204" pitchFamily="34" charset="0"/>
              </a:rPr>
              <a:t> </a:t>
            </a:r>
          </a:p>
        </p:txBody>
      </p:sp>
      <p:sp>
        <p:nvSpPr>
          <p:cNvPr id="25" name="TextBox 24">
            <a:extLst>
              <a:ext uri="{FF2B5EF4-FFF2-40B4-BE49-F238E27FC236}">
                <a16:creationId xmlns:a16="http://schemas.microsoft.com/office/drawing/2014/main" id="{07CEEE84-27B6-F218-41F2-E3E0CA3D5E79}"/>
              </a:ext>
            </a:extLst>
          </p:cNvPr>
          <p:cNvSpPr txBox="1"/>
          <p:nvPr/>
        </p:nvSpPr>
        <p:spPr>
          <a:xfrm>
            <a:off x="2858728" y="4532525"/>
            <a:ext cx="7571303" cy="261610"/>
          </a:xfrm>
          <a:prstGeom prst="rect">
            <a:avLst/>
          </a:prstGeom>
          <a:noFill/>
        </p:spPr>
        <p:txBody>
          <a:bodyPr wrap="none" rtlCol="0">
            <a:spAutoFit/>
          </a:bodyPr>
          <a:lstStyle/>
          <a:p>
            <a:r>
              <a:rPr lang="en-US" sz="1100" b="1" dirty="0"/>
              <a:t>This step rechecks the </a:t>
            </a:r>
            <a:r>
              <a:rPr lang="en-US" sz="1100" b="1" dirty="0" err="1"/>
              <a:t>DataFrame</a:t>
            </a:r>
            <a:r>
              <a:rPr lang="en-US" sz="1100" b="1" dirty="0"/>
              <a:t> for duplicates after they have been removed to confirm that all duplicates are gone.</a:t>
            </a:r>
            <a:endParaRPr lang="en-CA" sz="1100" b="1" dirty="0"/>
          </a:p>
        </p:txBody>
      </p:sp>
    </p:spTree>
    <p:extLst>
      <p:ext uri="{BB962C8B-B14F-4D97-AF65-F5344CB8AC3E}">
        <p14:creationId xmlns:p14="http://schemas.microsoft.com/office/powerpoint/2010/main" val="1856359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693B66-A446-157A-75F0-5A193E07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499"/>
            <a:ext cx="10287000" cy="46101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E6EE764-678D-CB7C-1E7D-CD55D6C117FF}"/>
              </a:ext>
            </a:extLst>
          </p:cNvPr>
          <p:cNvPicPr>
            <a:picLocks noGrp="1" noChangeAspect="1"/>
          </p:cNvPicPr>
          <p:nvPr>
            <p:ph idx="1"/>
          </p:nvPr>
        </p:nvPicPr>
        <p:blipFill rotWithShape="1">
          <a:blip r:embed="rId2"/>
          <a:srcRect b="3486"/>
          <a:stretch/>
        </p:blipFill>
        <p:spPr>
          <a:xfrm>
            <a:off x="1320594" y="1295401"/>
            <a:ext cx="10395156" cy="4991325"/>
          </a:xfrm>
          <a:prstGeom prst="rect">
            <a:avLst/>
          </a:prstGeom>
        </p:spPr>
      </p:pic>
    </p:spTree>
    <p:extLst>
      <p:ext uri="{BB962C8B-B14F-4D97-AF65-F5344CB8AC3E}">
        <p14:creationId xmlns:p14="http://schemas.microsoft.com/office/powerpoint/2010/main" val="2557250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64195E8-B91F-7124-8F56-C16B020D4B08}"/>
              </a:ext>
            </a:extLst>
          </p:cNvPr>
          <p:cNvPicPr>
            <a:picLocks noGrp="1" noChangeAspect="1"/>
          </p:cNvPicPr>
          <p:nvPr>
            <p:ph idx="1"/>
          </p:nvPr>
        </p:nvPicPr>
        <p:blipFill rotWithShape="1">
          <a:blip r:embed="rId2"/>
          <a:srcRect r="5333"/>
          <a:stretch/>
        </p:blipFill>
        <p:spPr>
          <a:xfrm>
            <a:off x="20" y="10"/>
            <a:ext cx="12191979" cy="6857989"/>
          </a:xfrm>
          <a:prstGeom prst="rect">
            <a:avLst/>
          </a:prstGeom>
        </p:spPr>
      </p:pic>
      <p:sp>
        <p:nvSpPr>
          <p:cNvPr id="6" name="Speech Bubble: Rectangle 5">
            <a:extLst>
              <a:ext uri="{FF2B5EF4-FFF2-40B4-BE49-F238E27FC236}">
                <a16:creationId xmlns:a16="http://schemas.microsoft.com/office/drawing/2014/main" id="{D9574734-025B-EC21-53F3-E35ABE75F7B5}"/>
              </a:ext>
            </a:extLst>
          </p:cNvPr>
          <p:cNvSpPr/>
          <p:nvPr/>
        </p:nvSpPr>
        <p:spPr>
          <a:xfrm>
            <a:off x="4975122" y="235974"/>
            <a:ext cx="6292645" cy="639098"/>
          </a:xfrm>
          <a:prstGeom prst="wedgeRectCallout">
            <a:avLst>
              <a:gd name="adj1" fmla="val -81146"/>
              <a:gd name="adj2" fmla="val -559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1">
            <a:extLst>
              <a:ext uri="{FF2B5EF4-FFF2-40B4-BE49-F238E27FC236}">
                <a16:creationId xmlns:a16="http://schemas.microsoft.com/office/drawing/2014/main" id="{3A5EB376-D3B9-999F-D990-52AD11BB156F}"/>
              </a:ext>
            </a:extLst>
          </p:cNvPr>
          <p:cNvSpPr>
            <a:spLocks noChangeArrowheads="1"/>
          </p:cNvSpPr>
          <p:nvPr/>
        </p:nvSpPr>
        <p:spPr bwMode="auto">
          <a:xfrm>
            <a:off x="4975123" y="326591"/>
            <a:ext cx="64764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This method counts the number of occurrences of each unique value in the 'target' column.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It returns a Series where the index is the unique values and the values are the counts. </a:t>
            </a:r>
          </a:p>
        </p:txBody>
      </p:sp>
      <p:sp>
        <p:nvSpPr>
          <p:cNvPr id="9" name="Speech Bubble: Rectangle 8">
            <a:extLst>
              <a:ext uri="{FF2B5EF4-FFF2-40B4-BE49-F238E27FC236}">
                <a16:creationId xmlns:a16="http://schemas.microsoft.com/office/drawing/2014/main" id="{DB394B3E-D938-4983-CAE6-4EE9CDF60614}"/>
              </a:ext>
            </a:extLst>
          </p:cNvPr>
          <p:cNvSpPr/>
          <p:nvPr/>
        </p:nvSpPr>
        <p:spPr>
          <a:xfrm>
            <a:off x="6602362" y="965689"/>
            <a:ext cx="5501148" cy="732504"/>
          </a:xfrm>
          <a:prstGeom prst="wedgeRectCallout">
            <a:avLst>
              <a:gd name="adj1" fmla="val -107598"/>
              <a:gd name="adj2" fmla="val 420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2">
            <a:extLst>
              <a:ext uri="{FF2B5EF4-FFF2-40B4-BE49-F238E27FC236}">
                <a16:creationId xmlns:a16="http://schemas.microsoft.com/office/drawing/2014/main" id="{CF67D995-0276-B1B9-9DBC-80636EF94420}"/>
              </a:ext>
            </a:extLst>
          </p:cNvPr>
          <p:cNvSpPr>
            <a:spLocks noChangeArrowheads="1"/>
          </p:cNvSpPr>
          <p:nvPr/>
        </p:nvSpPr>
        <p:spPr bwMode="auto">
          <a:xfrm>
            <a:off x="6560005" y="956579"/>
            <a:ext cx="5543505"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rPr>
              <a:t>matplotlib.pyplot</a:t>
            </a:r>
            <a:r>
              <a:rPr kumimoji="0" lang="en-US" altLang="en-US" sz="1100" b="1" i="0" u="none" strike="noStrike" cap="none" normalizeH="0" baseline="0" dirty="0">
                <a:ln>
                  <a:noFill/>
                </a:ln>
                <a:solidFill>
                  <a:schemeClr val="tx1"/>
                </a:solidFill>
                <a:effectLst/>
              </a:rPr>
              <a:t> is a collection of functions that make matplotlib work like MATLAB.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import </a:t>
            </a:r>
            <a:r>
              <a:rPr kumimoji="0" lang="en-US" altLang="en-US" sz="1100" b="1" i="0" u="none" strike="noStrike" cap="none" normalizeH="0" baseline="0" dirty="0" err="1">
                <a:ln>
                  <a:noFill/>
                </a:ln>
                <a:solidFill>
                  <a:schemeClr val="tx1"/>
                </a:solidFill>
                <a:effectLst/>
              </a:rPr>
              <a:t>matplotlib.pyplot</a:t>
            </a:r>
            <a:r>
              <a:rPr kumimoji="0" lang="en-US" altLang="en-US" sz="1100" b="1" i="0" u="none" strike="noStrike" cap="none" normalizeH="0" baseline="0" dirty="0">
                <a:ln>
                  <a:noFill/>
                </a:ln>
                <a:solidFill>
                  <a:schemeClr val="tx1"/>
                </a:solidFill>
                <a:effectLst/>
              </a:rPr>
              <a:t> as </a:t>
            </a:r>
            <a:r>
              <a:rPr kumimoji="0" lang="en-US" altLang="en-US" sz="1100" b="1" i="0" u="none" strike="noStrike" cap="none" normalizeH="0" baseline="0" dirty="0" err="1">
                <a:ln>
                  <a:noFill/>
                </a:ln>
                <a:solidFill>
                  <a:schemeClr val="tx1"/>
                </a:solidFill>
                <a:effectLst/>
              </a:rPr>
              <a:t>plt</a:t>
            </a:r>
            <a:r>
              <a:rPr kumimoji="0" lang="en-US" altLang="en-US" sz="11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Imports the </a:t>
            </a:r>
            <a:r>
              <a:rPr kumimoji="0" lang="en-US" altLang="en-US" sz="1100" b="1" i="0" u="none" strike="noStrike" cap="none" normalizeH="0" baseline="0" dirty="0" err="1">
                <a:ln>
                  <a:noFill/>
                </a:ln>
                <a:solidFill>
                  <a:schemeClr val="tx1"/>
                </a:solidFill>
                <a:effectLst/>
              </a:rPr>
              <a:t>pyplot</a:t>
            </a:r>
            <a:r>
              <a:rPr kumimoji="0" lang="en-US" altLang="en-US" sz="1100" b="1" i="0" u="none" strike="noStrike" cap="none" normalizeH="0" baseline="0" dirty="0">
                <a:ln>
                  <a:noFill/>
                </a:ln>
                <a:solidFill>
                  <a:schemeClr val="tx1"/>
                </a:solidFill>
                <a:effectLst/>
              </a:rPr>
              <a:t> module from matplotlib and aliases it as </a:t>
            </a:r>
            <a:r>
              <a:rPr kumimoji="0" lang="en-US" altLang="en-US" sz="1100" b="1" i="0" u="none" strike="noStrike" cap="none" normalizeH="0" baseline="0" dirty="0" err="1">
                <a:ln>
                  <a:noFill/>
                </a:ln>
                <a:solidFill>
                  <a:schemeClr val="tx1"/>
                </a:solidFill>
                <a:effectLst/>
              </a:rPr>
              <a:t>plt</a:t>
            </a:r>
            <a:r>
              <a:rPr kumimoji="0" lang="en-US" altLang="en-US" sz="1100" b="1" i="0" u="none" strike="noStrike" cap="none" normalizeH="0" baseline="0" dirty="0">
                <a:ln>
                  <a:noFill/>
                </a:ln>
                <a:solidFill>
                  <a:schemeClr val="tx1"/>
                </a:solidFill>
                <a:effectLst/>
              </a:rPr>
              <a:t>.</a:t>
            </a:r>
          </a:p>
        </p:txBody>
      </p:sp>
      <p:sp>
        <p:nvSpPr>
          <p:cNvPr id="13" name="Speech Bubble: Rectangle 12">
            <a:extLst>
              <a:ext uri="{FF2B5EF4-FFF2-40B4-BE49-F238E27FC236}">
                <a16:creationId xmlns:a16="http://schemas.microsoft.com/office/drawing/2014/main" id="{F5376BB8-0E75-D54D-F3FB-841F49F3A7F9}"/>
              </a:ext>
            </a:extLst>
          </p:cNvPr>
          <p:cNvSpPr/>
          <p:nvPr/>
        </p:nvSpPr>
        <p:spPr>
          <a:xfrm>
            <a:off x="5486400" y="2083195"/>
            <a:ext cx="6184490" cy="1277273"/>
          </a:xfrm>
          <a:prstGeom prst="wedgeRectCallout">
            <a:avLst>
              <a:gd name="adj1" fmla="val -87581"/>
              <a:gd name="adj2" fmla="val -565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3">
            <a:extLst>
              <a:ext uri="{FF2B5EF4-FFF2-40B4-BE49-F238E27FC236}">
                <a16:creationId xmlns:a16="http://schemas.microsoft.com/office/drawing/2014/main" id="{E5F0901C-3B16-1B06-AE4E-78984996E34E}"/>
              </a:ext>
            </a:extLst>
          </p:cNvPr>
          <p:cNvSpPr>
            <a:spLocks noChangeArrowheads="1"/>
          </p:cNvSpPr>
          <p:nvPr/>
        </p:nvSpPr>
        <p:spPr bwMode="auto">
          <a:xfrm>
            <a:off x="5493773" y="2151727"/>
            <a:ext cx="629264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rPr>
              <a:t>plt.pie</a:t>
            </a:r>
            <a:r>
              <a:rPr kumimoji="0" lang="en-US" altLang="en-US" sz="1100" b="1" i="0" u="none" strike="noStrike" cap="none" normalizeH="0" baseline="0" dirty="0">
                <a:ln>
                  <a:noFill/>
                </a:ln>
                <a:solidFill>
                  <a:schemeClr val="tx1"/>
                </a:solidFill>
                <a:effectLst/>
              </a:rPr>
              <a:t>(data, labels, </a:t>
            </a:r>
            <a:r>
              <a:rPr kumimoji="0" lang="en-US" altLang="en-US" sz="1100" b="1" i="0" u="none" strike="noStrike" cap="none" normalizeH="0" baseline="0" dirty="0" err="1">
                <a:ln>
                  <a:noFill/>
                </a:ln>
                <a:solidFill>
                  <a:schemeClr val="tx1"/>
                </a:solidFill>
                <a:effectLst/>
              </a:rPr>
              <a:t>autopct</a:t>
            </a:r>
            <a:r>
              <a:rPr kumimoji="0" lang="en-US" altLang="en-US" sz="11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data: The data to plot. Here, it's the counts of 'ham' and 'spam'.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labels: The labels for each slice of the pie chart. In this case, 'ham' and 'spam'.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rPr>
              <a:t>autopct</a:t>
            </a:r>
            <a:r>
              <a:rPr kumimoji="0" lang="en-US" altLang="en-US" sz="1100" b="1" i="0" u="none" strike="noStrike" cap="none" normalizeH="0" baseline="0" dirty="0">
                <a:ln>
                  <a:noFill/>
                </a:ln>
                <a:solidFill>
                  <a:schemeClr val="tx1"/>
                </a:solidFill>
                <a:effectLst/>
              </a:rPr>
              <a:t>: A string format to display the percentage value on each slice of the pie. "%0.2f" means format the percentage to two decimal places.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This function creates a pie chart of the data with the specified labels and percentage format.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5870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BC7B21B-1D31-E768-903E-209AF4EBAC46}"/>
              </a:ext>
            </a:extLst>
          </p:cNvPr>
          <p:cNvPicPr>
            <a:picLocks noGrp="1" noChangeAspect="1"/>
          </p:cNvPicPr>
          <p:nvPr>
            <p:ph idx="1"/>
          </p:nvPr>
        </p:nvPicPr>
        <p:blipFill rotWithShape="1">
          <a:blip r:embed="rId2"/>
          <a:srcRect r="6666"/>
          <a:stretch/>
        </p:blipFill>
        <p:spPr>
          <a:xfrm>
            <a:off x="20" y="10"/>
            <a:ext cx="12191979" cy="6857989"/>
          </a:xfrm>
          <a:prstGeom prst="rect">
            <a:avLst/>
          </a:prstGeom>
        </p:spPr>
      </p:pic>
      <p:sp>
        <p:nvSpPr>
          <p:cNvPr id="6" name="Speech Bubble: Rectangle 5">
            <a:extLst>
              <a:ext uri="{FF2B5EF4-FFF2-40B4-BE49-F238E27FC236}">
                <a16:creationId xmlns:a16="http://schemas.microsoft.com/office/drawing/2014/main" id="{44FEB98E-7306-8327-40E7-0FF34FAF1909}"/>
              </a:ext>
            </a:extLst>
          </p:cNvPr>
          <p:cNvSpPr/>
          <p:nvPr/>
        </p:nvSpPr>
        <p:spPr>
          <a:xfrm>
            <a:off x="5742038" y="196645"/>
            <a:ext cx="6031064" cy="717756"/>
          </a:xfrm>
          <a:prstGeom prst="wedgeRectCallout">
            <a:avLst>
              <a:gd name="adj1" fmla="val -117182"/>
              <a:gd name="adj2" fmla="val 77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peech Bubble: Rectangle 6">
            <a:extLst>
              <a:ext uri="{FF2B5EF4-FFF2-40B4-BE49-F238E27FC236}">
                <a16:creationId xmlns:a16="http://schemas.microsoft.com/office/drawing/2014/main" id="{224571C7-51C4-E026-7EDC-1B358335A65C}"/>
              </a:ext>
            </a:extLst>
          </p:cNvPr>
          <p:cNvSpPr/>
          <p:nvPr/>
        </p:nvSpPr>
        <p:spPr>
          <a:xfrm flipV="1">
            <a:off x="4682841" y="1571090"/>
            <a:ext cx="6615621" cy="450007"/>
          </a:xfrm>
          <a:prstGeom prst="wedgeRectCallout">
            <a:avLst>
              <a:gd name="adj1" fmla="val -87713"/>
              <a:gd name="adj2" fmla="val 1520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peech Bubble: Rectangle 7">
            <a:extLst>
              <a:ext uri="{FF2B5EF4-FFF2-40B4-BE49-F238E27FC236}">
                <a16:creationId xmlns:a16="http://schemas.microsoft.com/office/drawing/2014/main" id="{5C7B9180-561D-6130-3AB5-50919A8FCF0C}"/>
              </a:ext>
            </a:extLst>
          </p:cNvPr>
          <p:cNvSpPr/>
          <p:nvPr/>
        </p:nvSpPr>
        <p:spPr>
          <a:xfrm>
            <a:off x="5359998" y="2666025"/>
            <a:ext cx="6124080" cy="717489"/>
          </a:xfrm>
          <a:prstGeom prst="wedgeRectCallout">
            <a:avLst>
              <a:gd name="adj1" fmla="val -96452"/>
              <a:gd name="adj2" fmla="val -443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Speech Bubble: Rectangle 8">
            <a:extLst>
              <a:ext uri="{FF2B5EF4-FFF2-40B4-BE49-F238E27FC236}">
                <a16:creationId xmlns:a16="http://schemas.microsoft.com/office/drawing/2014/main" id="{D8D5215C-CC0E-CCDA-58F7-BA243769990C}"/>
              </a:ext>
            </a:extLst>
          </p:cNvPr>
          <p:cNvSpPr/>
          <p:nvPr/>
        </p:nvSpPr>
        <p:spPr>
          <a:xfrm>
            <a:off x="5237618" y="3859581"/>
            <a:ext cx="6060844" cy="478469"/>
          </a:xfrm>
          <a:prstGeom prst="wedgeRectCallout">
            <a:avLst>
              <a:gd name="adj1" fmla="val -65770"/>
              <a:gd name="adj2" fmla="val 111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8F19926-7E1E-E6EC-F83D-68010227961D}"/>
              </a:ext>
            </a:extLst>
          </p:cNvPr>
          <p:cNvSpPr txBox="1"/>
          <p:nvPr/>
        </p:nvSpPr>
        <p:spPr>
          <a:xfrm>
            <a:off x="5742038" y="271566"/>
            <a:ext cx="6031064" cy="553998"/>
          </a:xfrm>
          <a:prstGeom prst="rect">
            <a:avLst/>
          </a:prstGeom>
          <a:noFill/>
        </p:spPr>
        <p:txBody>
          <a:bodyPr wrap="square" rtlCol="0">
            <a:spAutoFit/>
          </a:bodyPr>
          <a:lstStyle/>
          <a:p>
            <a:r>
              <a:rPr lang="en-US" sz="1000" b="1" dirty="0"/>
              <a:t>The Natural Language Toolkit (NLTK) is a library in Python for working with human language data (text). It provides easy-to-use interfaces to over 50 corpora and lexical resources, along with a suite of text processing libraries for classification, tokenization, stemming, tagging, parsing, and more.</a:t>
            </a:r>
            <a:endParaRPr lang="en-CA" sz="1000" b="1" dirty="0"/>
          </a:p>
        </p:txBody>
      </p:sp>
      <p:sp>
        <p:nvSpPr>
          <p:cNvPr id="13" name="Rectangle 1">
            <a:extLst>
              <a:ext uri="{FF2B5EF4-FFF2-40B4-BE49-F238E27FC236}">
                <a16:creationId xmlns:a16="http://schemas.microsoft.com/office/drawing/2014/main" id="{25D25E86-331F-B06E-116F-76817BC54F1D}"/>
              </a:ext>
            </a:extLst>
          </p:cNvPr>
          <p:cNvSpPr>
            <a:spLocks noChangeArrowheads="1"/>
          </p:cNvSpPr>
          <p:nvPr/>
        </p:nvSpPr>
        <p:spPr bwMode="auto">
          <a:xfrm>
            <a:off x="4665864" y="1391680"/>
            <a:ext cx="664957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This command installs the </a:t>
            </a:r>
            <a:r>
              <a:rPr kumimoji="0" lang="en-US" altLang="en-US" sz="1100" b="1" i="0" u="none" strike="noStrike" cap="none" normalizeH="0" baseline="0" dirty="0" err="1">
                <a:ln>
                  <a:noFill/>
                </a:ln>
                <a:solidFill>
                  <a:schemeClr val="tx1"/>
                </a:solidFill>
                <a:effectLst/>
              </a:rPr>
              <a:t>nltk</a:t>
            </a:r>
            <a:r>
              <a:rPr kumimoji="0" lang="en-US" altLang="en-US" sz="1100" b="1" i="0" u="none" strike="noStrike" cap="none" normalizeH="0" baseline="0" dirty="0">
                <a:ln>
                  <a:noFill/>
                </a:ln>
                <a:solidFill>
                  <a:schemeClr val="tx1"/>
                </a:solidFill>
                <a:effectLst/>
              </a:rPr>
              <a:t> library using the pip package manager.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The ! at the beginning is used in </a:t>
            </a:r>
            <a:r>
              <a:rPr kumimoji="0" lang="en-US" altLang="en-US" sz="1100" b="1" i="0" u="none" strike="noStrike" cap="none" normalizeH="0" baseline="0" dirty="0" err="1">
                <a:ln>
                  <a:noFill/>
                </a:ln>
                <a:solidFill>
                  <a:schemeClr val="tx1"/>
                </a:solidFill>
                <a:effectLst/>
              </a:rPr>
              <a:t>Jupyter</a:t>
            </a:r>
            <a:r>
              <a:rPr kumimoji="0" lang="en-US" altLang="en-US" sz="1100" b="1" i="0" u="none" strike="noStrike" cap="none" normalizeH="0" baseline="0" dirty="0">
                <a:ln>
                  <a:noFill/>
                </a:ln>
                <a:solidFill>
                  <a:schemeClr val="tx1"/>
                </a:solidFill>
                <a:effectLst/>
              </a:rPr>
              <a:t> notebooks to run shell commands from within the notebook. </a:t>
            </a:r>
          </a:p>
        </p:txBody>
      </p:sp>
      <p:sp>
        <p:nvSpPr>
          <p:cNvPr id="15" name="Rectangle 2">
            <a:extLst>
              <a:ext uri="{FF2B5EF4-FFF2-40B4-BE49-F238E27FC236}">
                <a16:creationId xmlns:a16="http://schemas.microsoft.com/office/drawing/2014/main" id="{70A9CCD5-CCF3-6AA8-E8DC-0A6EADB43DE4}"/>
              </a:ext>
            </a:extLst>
          </p:cNvPr>
          <p:cNvSpPr>
            <a:spLocks noChangeArrowheads="1"/>
          </p:cNvSpPr>
          <p:nvPr/>
        </p:nvSpPr>
        <p:spPr bwMode="auto">
          <a:xfrm>
            <a:off x="5359996" y="2664048"/>
            <a:ext cx="649912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This command downloads the '</a:t>
            </a:r>
            <a:r>
              <a:rPr kumimoji="0" lang="en-US" altLang="en-US" sz="1100" b="1" i="0" u="none" strike="noStrike" cap="none" normalizeH="0" baseline="0" dirty="0" err="1">
                <a:ln>
                  <a:noFill/>
                </a:ln>
                <a:solidFill>
                  <a:schemeClr val="tx1"/>
                </a:solidFill>
                <a:effectLst/>
                <a:latin typeface="Arial" panose="020B0604020202020204" pitchFamily="34" charset="0"/>
              </a:rPr>
              <a:t>punkt</a:t>
            </a:r>
            <a:r>
              <a:rPr kumimoji="0" lang="en-US" altLang="en-US" sz="1100" b="1" i="0" u="none" strike="noStrike" cap="none" normalizeH="0" baseline="0" dirty="0">
                <a:ln>
                  <a:noFill/>
                </a:ln>
                <a:solidFill>
                  <a:schemeClr val="tx1"/>
                </a:solidFill>
                <a:effectLst/>
                <a:latin typeface="Arial" panose="020B0604020202020204" pitchFamily="34" charset="0"/>
              </a:rPr>
              <a:t>' package, which includes data required for tokenization, particularly the </a:t>
            </a:r>
            <a:r>
              <a:rPr kumimoji="0" lang="en-US" altLang="en-US" sz="1100" b="1" i="0" u="none" strike="noStrike" cap="none" normalizeH="0" baseline="0" dirty="0" err="1">
                <a:ln>
                  <a:noFill/>
                </a:ln>
                <a:solidFill>
                  <a:schemeClr val="tx1"/>
                </a:solidFill>
                <a:effectLst/>
                <a:latin typeface="Arial" panose="020B0604020202020204" pitchFamily="34" charset="0"/>
              </a:rPr>
              <a:t>Punkt</a:t>
            </a:r>
            <a:r>
              <a:rPr kumimoji="0" lang="en-US" altLang="en-US" sz="1100" b="1" i="0" u="none" strike="noStrike" cap="none" normalizeH="0" baseline="0" dirty="0">
                <a:ln>
                  <a:noFill/>
                </a:ln>
                <a:solidFill>
                  <a:schemeClr val="tx1"/>
                </a:solidFill>
                <a:effectLst/>
                <a:latin typeface="Arial" panose="020B0604020202020204" pitchFamily="34" charset="0"/>
              </a:rPr>
              <a:t> sentence tokenizer.</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Tokenization is the process of splitting text into smaller parts, like words or sentences. </a:t>
            </a:r>
          </a:p>
        </p:txBody>
      </p:sp>
      <p:sp>
        <p:nvSpPr>
          <p:cNvPr id="16" name="TextBox 15">
            <a:extLst>
              <a:ext uri="{FF2B5EF4-FFF2-40B4-BE49-F238E27FC236}">
                <a16:creationId xmlns:a16="http://schemas.microsoft.com/office/drawing/2014/main" id="{5CF1838F-18A4-4B54-A355-867E1C93DE47}"/>
              </a:ext>
            </a:extLst>
          </p:cNvPr>
          <p:cNvSpPr txBox="1"/>
          <p:nvPr/>
        </p:nvSpPr>
        <p:spPr>
          <a:xfrm>
            <a:off x="5270091" y="3907163"/>
            <a:ext cx="6213987" cy="430887"/>
          </a:xfrm>
          <a:prstGeom prst="rect">
            <a:avLst/>
          </a:prstGeom>
          <a:noFill/>
        </p:spPr>
        <p:txBody>
          <a:bodyPr wrap="square" rtlCol="0">
            <a:spAutoFit/>
          </a:bodyPr>
          <a:lstStyle/>
          <a:p>
            <a:r>
              <a:rPr lang="en-US" sz="1100" b="1" dirty="0"/>
              <a:t>The line `</a:t>
            </a:r>
            <a:r>
              <a:rPr lang="en-US" sz="1100" b="1" dirty="0" err="1"/>
              <a:t>df</a:t>
            </a:r>
            <a:r>
              <a:rPr lang="en-US" sz="1100" b="1" dirty="0"/>
              <a:t>['</a:t>
            </a:r>
            <a:r>
              <a:rPr lang="en-US" sz="1100" b="1" dirty="0" err="1"/>
              <a:t>num_characters</a:t>
            </a:r>
            <a:r>
              <a:rPr lang="en-US" sz="1100" b="1" dirty="0"/>
              <a:t>'] = </a:t>
            </a:r>
            <a:r>
              <a:rPr lang="en-US" sz="1100" b="1" dirty="0" err="1"/>
              <a:t>df</a:t>
            </a:r>
            <a:r>
              <a:rPr lang="en-US" sz="1100" b="1" dirty="0"/>
              <a:t>['text'].apply(</a:t>
            </a:r>
            <a:r>
              <a:rPr lang="en-US" sz="1100" b="1" dirty="0" err="1"/>
              <a:t>len</a:t>
            </a:r>
            <a:r>
              <a:rPr lang="en-US" sz="1100" b="1" dirty="0"/>
              <a:t>)` adds a new column to the </a:t>
            </a:r>
            <a:r>
              <a:rPr lang="en-US" sz="1100" b="1" dirty="0" err="1"/>
              <a:t>DataFrame</a:t>
            </a:r>
            <a:r>
              <a:rPr lang="en-US" sz="1100" b="1" dirty="0"/>
              <a:t> `</a:t>
            </a:r>
            <a:r>
              <a:rPr lang="en-US" sz="1100" b="1" dirty="0" err="1"/>
              <a:t>df</a:t>
            </a:r>
            <a:r>
              <a:rPr lang="en-US" sz="1100" b="1" dirty="0"/>
              <a:t>` that contains the length (number of characters) of each text message in the 'text' column.</a:t>
            </a:r>
            <a:endParaRPr lang="en-CA" sz="1100" b="1" dirty="0"/>
          </a:p>
        </p:txBody>
      </p:sp>
    </p:spTree>
    <p:extLst>
      <p:ext uri="{BB962C8B-B14F-4D97-AF65-F5344CB8AC3E}">
        <p14:creationId xmlns:p14="http://schemas.microsoft.com/office/powerpoint/2010/main" val="171201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8F5725-888D-2B73-5365-C7CEEC985BC6}"/>
              </a:ext>
            </a:extLst>
          </p:cNvPr>
          <p:cNvPicPr>
            <a:picLocks noGrp="1" noChangeAspect="1"/>
          </p:cNvPicPr>
          <p:nvPr>
            <p:ph idx="1"/>
          </p:nvPr>
        </p:nvPicPr>
        <p:blipFill rotWithShape="1">
          <a:blip r:embed="rId2"/>
          <a:srcRect r="6221" b="-1"/>
          <a:stretch/>
        </p:blipFill>
        <p:spPr>
          <a:xfrm>
            <a:off x="20" y="10"/>
            <a:ext cx="12191979" cy="6857989"/>
          </a:xfrm>
          <a:prstGeom prst="rect">
            <a:avLst/>
          </a:prstGeom>
        </p:spPr>
      </p:pic>
      <p:sp>
        <p:nvSpPr>
          <p:cNvPr id="6" name="Speech Bubble: Rectangle 5">
            <a:extLst>
              <a:ext uri="{FF2B5EF4-FFF2-40B4-BE49-F238E27FC236}">
                <a16:creationId xmlns:a16="http://schemas.microsoft.com/office/drawing/2014/main" id="{F204640F-D078-CA0F-D376-BDC63C7A3E39}"/>
              </a:ext>
            </a:extLst>
          </p:cNvPr>
          <p:cNvSpPr/>
          <p:nvPr/>
        </p:nvSpPr>
        <p:spPr>
          <a:xfrm>
            <a:off x="7197212" y="2458167"/>
            <a:ext cx="4886633" cy="1641084"/>
          </a:xfrm>
          <a:prstGeom prst="wedgeRectCallout">
            <a:avLst>
              <a:gd name="adj1" fmla="val -52695"/>
              <a:gd name="adj2" fmla="val 360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peech Bubble: Rectangle 6">
            <a:extLst>
              <a:ext uri="{FF2B5EF4-FFF2-40B4-BE49-F238E27FC236}">
                <a16:creationId xmlns:a16="http://schemas.microsoft.com/office/drawing/2014/main" id="{31C1985F-DCC8-0BD8-1D31-32F0EEE1B7AE}"/>
              </a:ext>
            </a:extLst>
          </p:cNvPr>
          <p:cNvSpPr/>
          <p:nvPr/>
        </p:nvSpPr>
        <p:spPr>
          <a:xfrm>
            <a:off x="7197212" y="471948"/>
            <a:ext cx="4886633" cy="1641085"/>
          </a:xfrm>
          <a:prstGeom prst="wedgeRectCallout">
            <a:avLst>
              <a:gd name="adj1" fmla="val -91740"/>
              <a:gd name="adj2" fmla="val -450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1">
            <a:extLst>
              <a:ext uri="{FF2B5EF4-FFF2-40B4-BE49-F238E27FC236}">
                <a16:creationId xmlns:a16="http://schemas.microsoft.com/office/drawing/2014/main" id="{5A74868F-31D6-36DF-EB66-60BF2AA766B9}"/>
              </a:ext>
            </a:extLst>
          </p:cNvPr>
          <p:cNvSpPr>
            <a:spLocks noChangeArrowheads="1"/>
          </p:cNvSpPr>
          <p:nvPr/>
        </p:nvSpPr>
        <p:spPr bwMode="auto">
          <a:xfrm>
            <a:off x="7197212" y="472851"/>
            <a:ext cx="4798143" cy="164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num_words</a:t>
            </a:r>
            <a:r>
              <a:rPr kumimoji="0" lang="en-US" altLang="en-US" sz="1100" b="1" i="0" u="none" strike="noStrike" cap="none" normalizeH="0" baseline="0" dirty="0">
                <a:ln>
                  <a:noFill/>
                </a:ln>
                <a:solidFill>
                  <a:schemeClr val="tx1"/>
                </a:solidFill>
                <a:effectLst/>
              </a:rPr>
              <a:t>'] =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['text'].apply(lambda x:len(nltk.word_tokenize(x)))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This line calculates the number of words in each text entry ('text' column) of the </a:t>
            </a:r>
            <a:r>
              <a:rPr kumimoji="0" lang="en-US" altLang="en-US" sz="1100" b="1" i="0" u="none" strike="noStrike" cap="none" normalizeH="0" baseline="0" dirty="0" err="1">
                <a:ln>
                  <a:noFill/>
                </a:ln>
                <a:solidFill>
                  <a:schemeClr val="tx1"/>
                </a:solidFill>
                <a:effectLst/>
              </a:rPr>
              <a:t>DataFrame</a:t>
            </a:r>
            <a:r>
              <a:rPr kumimoji="0" lang="en-US" altLang="en-US" sz="1100" b="1" i="0" u="none" strike="noStrike" cap="none" normalizeH="0" baseline="0" dirty="0">
                <a:ln>
                  <a:noFill/>
                </a:ln>
                <a:solidFill>
                  <a:schemeClr val="tx1"/>
                </a:solidFill>
                <a:effectLst/>
              </a:rPr>
              <a:t>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['text'].apply(...) applies a function to each element in the 'text' column.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lambda x: </a:t>
            </a:r>
            <a:r>
              <a:rPr kumimoji="0" lang="en-US" altLang="en-US" sz="1100" b="1" i="0" u="none" strike="noStrike" cap="none" normalizeH="0" baseline="0" dirty="0" err="1">
                <a:ln>
                  <a:noFill/>
                </a:ln>
                <a:solidFill>
                  <a:schemeClr val="tx1"/>
                </a:solidFill>
                <a:effectLst/>
              </a:rPr>
              <a:t>len</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nltk.word_tokenize</a:t>
            </a:r>
            <a:r>
              <a:rPr kumimoji="0" lang="en-US" altLang="en-US" sz="1100" b="1" i="0" u="none" strike="noStrike" cap="none" normalizeH="0" baseline="0" dirty="0">
                <a:ln>
                  <a:noFill/>
                </a:ln>
                <a:solidFill>
                  <a:schemeClr val="tx1"/>
                </a:solidFill>
                <a:effectLst/>
              </a:rPr>
              <a:t>(x)) is a lambda function that tokenizes (</a:t>
            </a:r>
            <a:r>
              <a:rPr kumimoji="0" lang="en-US" altLang="en-US" sz="1100" b="1" i="0" u="none" strike="noStrike" cap="none" normalizeH="0" baseline="0" dirty="0" err="1">
                <a:ln>
                  <a:noFill/>
                </a:ln>
                <a:solidFill>
                  <a:schemeClr val="tx1"/>
                </a:solidFill>
                <a:effectLst/>
              </a:rPr>
              <a:t>nltk.word_tokenize</a:t>
            </a:r>
            <a:r>
              <a:rPr kumimoji="0" lang="en-US" altLang="en-US" sz="1100" b="1" i="0" u="none" strike="noStrike" cap="none" normalizeH="0" baseline="0" dirty="0">
                <a:ln>
                  <a:noFill/>
                </a:ln>
                <a:solidFill>
                  <a:schemeClr val="tx1"/>
                </a:solidFill>
                <a:effectLst/>
              </a:rPr>
              <a:t>) the text x and returns the length of the resulting list (number of words).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So,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num_words</a:t>
            </a:r>
            <a:r>
              <a:rPr kumimoji="0" lang="en-US" altLang="en-US" sz="1100" b="1" i="0" u="none" strike="noStrike" cap="none" normalizeH="0" baseline="0" dirty="0">
                <a:ln>
                  <a:noFill/>
                </a:ln>
                <a:solidFill>
                  <a:schemeClr val="tx1"/>
                </a:solidFill>
                <a:effectLst/>
              </a:rPr>
              <a:t>'] will contain the count of words for each text entry in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p>
        </p:txBody>
      </p:sp>
      <p:sp>
        <p:nvSpPr>
          <p:cNvPr id="12" name="Rectangle 2">
            <a:extLst>
              <a:ext uri="{FF2B5EF4-FFF2-40B4-BE49-F238E27FC236}">
                <a16:creationId xmlns:a16="http://schemas.microsoft.com/office/drawing/2014/main" id="{FF2DED43-91DE-22BC-E69B-77400688E3D7}"/>
              </a:ext>
            </a:extLst>
          </p:cNvPr>
          <p:cNvSpPr>
            <a:spLocks noChangeArrowheads="1"/>
          </p:cNvSpPr>
          <p:nvPr/>
        </p:nvSpPr>
        <p:spPr bwMode="auto">
          <a:xfrm>
            <a:off x="7266037" y="2458167"/>
            <a:ext cx="4748982"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rPr>
              <a:t>This line calculates the number of sentences in each text entry ('text' column) of the </a:t>
            </a:r>
            <a:r>
              <a:rPr kumimoji="0" lang="en-US" altLang="en-US" sz="1100" b="1" i="0" u="none" strike="noStrike" cap="none" normalizeH="0" baseline="0" dirty="0" err="1">
                <a:ln>
                  <a:noFill/>
                </a:ln>
                <a:solidFill>
                  <a:schemeClr val="tx1"/>
                </a:solidFill>
                <a:effectLst/>
              </a:rPr>
              <a:t>DataFrame</a:t>
            </a:r>
            <a:r>
              <a:rPr kumimoji="0" lang="en-US" altLang="en-US" sz="1100" b="1" i="0" u="none" strike="noStrike" cap="none" normalizeH="0" baseline="0" dirty="0">
                <a:ln>
                  <a:noFill/>
                </a:ln>
                <a:solidFill>
                  <a:schemeClr val="tx1"/>
                </a:solidFill>
                <a:effectLst/>
              </a:rPr>
              <a:t>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rPr>
              <a:t>Similar to the first line, it applies a function to each element in the 'text' column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['text'].apply(...)).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rPr>
              <a:t>lambda x: </a:t>
            </a:r>
            <a:r>
              <a:rPr kumimoji="0" lang="en-US" altLang="en-US" sz="1100" b="1" i="0" u="none" strike="noStrike" cap="none" normalizeH="0" baseline="0" dirty="0" err="1">
                <a:ln>
                  <a:noFill/>
                </a:ln>
                <a:solidFill>
                  <a:schemeClr val="tx1"/>
                </a:solidFill>
                <a:effectLst/>
              </a:rPr>
              <a:t>len</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nltk.sent_tokenize</a:t>
            </a:r>
            <a:r>
              <a:rPr kumimoji="0" lang="en-US" altLang="en-US" sz="1100" b="1" i="0" u="none" strike="noStrike" cap="none" normalizeH="0" baseline="0" dirty="0">
                <a:ln>
                  <a:noFill/>
                </a:ln>
                <a:solidFill>
                  <a:schemeClr val="tx1"/>
                </a:solidFill>
                <a:effectLst/>
              </a:rPr>
              <a:t>(x)) is another lambda function that tokenizes (</a:t>
            </a:r>
            <a:r>
              <a:rPr kumimoji="0" lang="en-US" altLang="en-US" sz="1100" b="1" i="0" u="none" strike="noStrike" cap="none" normalizeH="0" baseline="0" dirty="0" err="1">
                <a:ln>
                  <a:noFill/>
                </a:ln>
                <a:solidFill>
                  <a:schemeClr val="tx1"/>
                </a:solidFill>
                <a:effectLst/>
              </a:rPr>
              <a:t>nltk.sent_tokenize</a:t>
            </a:r>
            <a:r>
              <a:rPr kumimoji="0" lang="en-US" altLang="en-US" sz="1100" b="1" i="0" u="none" strike="noStrike" cap="none" normalizeH="0" baseline="0" dirty="0">
                <a:ln>
                  <a:noFill/>
                </a:ln>
                <a:solidFill>
                  <a:schemeClr val="tx1"/>
                </a:solidFill>
                <a:effectLst/>
              </a:rPr>
              <a:t>) the text x and returns the length of the resulting list (number of sentences).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rPr>
              <a:t>Therefore,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num_sentences</a:t>
            </a:r>
            <a:r>
              <a:rPr kumimoji="0" lang="en-US" altLang="en-US" sz="1100" b="1" i="0" u="none" strike="noStrike" cap="none" normalizeH="0" baseline="0" dirty="0">
                <a:ln>
                  <a:noFill/>
                </a:ln>
                <a:solidFill>
                  <a:schemeClr val="tx1"/>
                </a:solidFill>
                <a:effectLst/>
              </a:rPr>
              <a:t>'] will store the count of sentences for each text entry in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410618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C93137C-B978-3EE1-414F-F670AA523A96}"/>
              </a:ext>
            </a:extLst>
          </p:cNvPr>
          <p:cNvPicPr>
            <a:picLocks noGrp="1" noChangeAspect="1"/>
          </p:cNvPicPr>
          <p:nvPr>
            <p:ph idx="1"/>
          </p:nvPr>
        </p:nvPicPr>
        <p:blipFill rotWithShape="1">
          <a:blip r:embed="rId2"/>
          <a:srcRect r="2667"/>
          <a:stretch/>
        </p:blipFill>
        <p:spPr>
          <a:xfrm>
            <a:off x="20" y="10"/>
            <a:ext cx="12191979" cy="6857989"/>
          </a:xfrm>
          <a:prstGeom prst="rect">
            <a:avLst/>
          </a:prstGeom>
        </p:spPr>
      </p:pic>
      <p:sp>
        <p:nvSpPr>
          <p:cNvPr id="6" name="Speech Bubble: Rectangle 5">
            <a:extLst>
              <a:ext uri="{FF2B5EF4-FFF2-40B4-BE49-F238E27FC236}">
                <a16:creationId xmlns:a16="http://schemas.microsoft.com/office/drawing/2014/main" id="{D115457C-BC5D-515A-2F98-E674AD96707D}"/>
              </a:ext>
            </a:extLst>
          </p:cNvPr>
          <p:cNvSpPr/>
          <p:nvPr/>
        </p:nvSpPr>
        <p:spPr>
          <a:xfrm>
            <a:off x="5648632" y="364714"/>
            <a:ext cx="5673213" cy="2031324"/>
          </a:xfrm>
          <a:prstGeom prst="wedgeRectCallout">
            <a:avLst>
              <a:gd name="adj1" fmla="val -63094"/>
              <a:gd name="adj2" fmla="val -520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peech Bubble: Rectangle 6">
            <a:extLst>
              <a:ext uri="{FF2B5EF4-FFF2-40B4-BE49-F238E27FC236}">
                <a16:creationId xmlns:a16="http://schemas.microsoft.com/office/drawing/2014/main" id="{CC61F54B-5AAD-C735-DD05-41729C527B29}"/>
              </a:ext>
            </a:extLst>
          </p:cNvPr>
          <p:cNvSpPr/>
          <p:nvPr/>
        </p:nvSpPr>
        <p:spPr>
          <a:xfrm>
            <a:off x="5555226" y="4461962"/>
            <a:ext cx="5201265" cy="2123657"/>
          </a:xfrm>
          <a:prstGeom prst="wedgeRectCallout">
            <a:avLst>
              <a:gd name="adj1" fmla="val -70653"/>
              <a:gd name="adj2" fmla="val -579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1">
            <a:extLst>
              <a:ext uri="{FF2B5EF4-FFF2-40B4-BE49-F238E27FC236}">
                <a16:creationId xmlns:a16="http://schemas.microsoft.com/office/drawing/2014/main" id="{F502FC84-B3BF-E45F-E0BF-C79D9B16F83C}"/>
              </a:ext>
            </a:extLst>
          </p:cNvPr>
          <p:cNvSpPr>
            <a:spLocks noChangeArrowheads="1"/>
          </p:cNvSpPr>
          <p:nvPr/>
        </p:nvSpPr>
        <p:spPr bwMode="auto">
          <a:xfrm>
            <a:off x="5648632" y="364713"/>
            <a:ext cx="567321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[['num_characters','num_words','</a:t>
            </a:r>
            <a:r>
              <a:rPr kumimoji="0" lang="en-US" altLang="en-US" sz="1400" b="1" i="0" u="none" strike="noStrike" cap="none" normalizeH="0" baseline="0" dirty="0" err="1">
                <a:ln>
                  <a:noFill/>
                </a:ln>
                <a:solidFill>
                  <a:schemeClr val="tx1"/>
                </a:solidFill>
                <a:effectLst/>
              </a:rPr>
              <a:t>num_sentences</a:t>
            </a:r>
            <a:r>
              <a:rPr kumimoji="0" lang="en-US" altLang="en-US" sz="1400" b="1" i="0" u="none" strike="noStrike" cap="none" normalizeH="0" baseline="0" dirty="0">
                <a:ln>
                  <a:noFill/>
                </a:ln>
                <a:solidFill>
                  <a:schemeClr val="tx1"/>
                </a:solidFill>
                <a:effectLst/>
              </a:rPr>
              <a:t>']].describe()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This code computes descriptive statistics for three columns ('</a:t>
            </a:r>
            <a:r>
              <a:rPr kumimoji="0" lang="en-US" altLang="en-US" sz="1400" b="1" i="0" u="none" strike="noStrike" cap="none" normalizeH="0" baseline="0" dirty="0" err="1">
                <a:ln>
                  <a:noFill/>
                </a:ln>
                <a:solidFill>
                  <a:schemeClr val="tx1"/>
                </a:solidFill>
                <a:effectLst/>
              </a:rPr>
              <a:t>num_characters</a:t>
            </a:r>
            <a:r>
              <a:rPr kumimoji="0" lang="en-US" altLang="en-US" sz="1400" b="1" i="0" u="none" strike="noStrike" cap="none" normalizeH="0" baseline="0" dirty="0">
                <a:ln>
                  <a:noFill/>
                </a:ln>
                <a:solidFill>
                  <a:schemeClr val="tx1"/>
                </a:solidFill>
                <a:effectLst/>
              </a:rPr>
              <a:t>', '</a:t>
            </a:r>
            <a:r>
              <a:rPr kumimoji="0" lang="en-US" altLang="en-US" sz="1400" b="1" i="0" u="none" strike="noStrike" cap="none" normalizeH="0" baseline="0" dirty="0" err="1">
                <a:ln>
                  <a:noFill/>
                </a:ln>
                <a:solidFill>
                  <a:schemeClr val="tx1"/>
                </a:solidFill>
                <a:effectLst/>
              </a:rPr>
              <a:t>num_words</a:t>
            </a:r>
            <a:r>
              <a:rPr kumimoji="0" lang="en-US" altLang="en-US" sz="1400" b="1" i="0" u="none" strike="noStrike" cap="none" normalizeH="0" baseline="0" dirty="0">
                <a:ln>
                  <a:noFill/>
                </a:ln>
                <a:solidFill>
                  <a:schemeClr val="tx1"/>
                </a:solidFill>
                <a:effectLst/>
              </a:rPr>
              <a:t>', '</a:t>
            </a:r>
            <a:r>
              <a:rPr kumimoji="0" lang="en-US" altLang="en-US" sz="1400" b="1" i="0" u="none" strike="noStrike" cap="none" normalizeH="0" baseline="0" dirty="0" err="1">
                <a:ln>
                  <a:noFill/>
                </a:ln>
                <a:solidFill>
                  <a:schemeClr val="tx1"/>
                </a:solidFill>
                <a:effectLst/>
              </a:rPr>
              <a:t>num_sentences</a:t>
            </a:r>
            <a:r>
              <a:rPr kumimoji="0" lang="en-US" altLang="en-US" sz="1400" b="1" i="0" u="none" strike="noStrike" cap="none" normalizeH="0" baseline="0" dirty="0">
                <a:ln>
                  <a:noFill/>
                </a:ln>
                <a:solidFill>
                  <a:schemeClr val="tx1"/>
                </a:solidFill>
                <a:effectLst/>
              </a:rPr>
              <a:t>') in the </a:t>
            </a:r>
            <a:r>
              <a:rPr kumimoji="0" lang="en-US" altLang="en-US" sz="1400" b="1" i="0" u="none" strike="noStrike" cap="none" normalizeH="0" baseline="0" dirty="0" err="1">
                <a:ln>
                  <a:noFill/>
                </a:ln>
                <a:solidFill>
                  <a:schemeClr val="tx1"/>
                </a:solidFill>
                <a:effectLst/>
              </a:rPr>
              <a:t>DataFrame</a:t>
            </a:r>
            <a:r>
              <a:rPr kumimoji="0" lang="en-US" altLang="en-US" sz="1400" b="1" i="0" u="none" strike="noStrike" cap="none" normalizeH="0" baseline="0" dirty="0">
                <a:ln>
                  <a:noFill/>
                </a:ln>
                <a:solidFill>
                  <a:schemeClr val="tx1"/>
                </a:solidFill>
                <a:effectLst/>
              </a:rPr>
              <a:t> </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[['num_characters','num_words','</a:t>
            </a:r>
            <a:r>
              <a:rPr kumimoji="0" lang="en-US" altLang="en-US" sz="1400" b="1" i="0" u="none" strike="noStrike" cap="none" normalizeH="0" baseline="0" dirty="0" err="1">
                <a:ln>
                  <a:noFill/>
                </a:ln>
                <a:solidFill>
                  <a:schemeClr val="tx1"/>
                </a:solidFill>
                <a:effectLst/>
              </a:rPr>
              <a:t>num_sentences</a:t>
            </a:r>
            <a:r>
              <a:rPr kumimoji="0" lang="en-US" altLang="en-US" sz="1400" b="1" i="0" u="none" strike="noStrike" cap="none" normalizeH="0" baseline="0" dirty="0">
                <a:ln>
                  <a:noFill/>
                </a:ln>
                <a:solidFill>
                  <a:schemeClr val="tx1"/>
                </a:solidFill>
                <a:effectLst/>
              </a:rPr>
              <a:t>']] selects these three columns from the </a:t>
            </a:r>
            <a:r>
              <a:rPr kumimoji="0" lang="en-US" altLang="en-US" sz="1400" b="1" i="0" u="none" strike="noStrike" cap="none" normalizeH="0" baseline="0" dirty="0" err="1">
                <a:ln>
                  <a:noFill/>
                </a:ln>
                <a:solidFill>
                  <a:schemeClr val="tx1"/>
                </a:solidFill>
                <a:effectLst/>
              </a:rPr>
              <a:t>DataFrame</a:t>
            </a:r>
            <a:r>
              <a:rPr kumimoji="0" lang="en-US" altLang="en-US" sz="1400" b="1" i="0" u="none" strike="noStrike" cap="none" normalizeH="0" baseline="0" dirty="0">
                <a:ln>
                  <a:noFill/>
                </a:ln>
                <a:solidFill>
                  <a:schemeClr val="tx1"/>
                </a:solidFill>
                <a:effectLst/>
              </a:rPr>
              <a:t> </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.describe() calculates summary statistics (like count, mean, standard deviation, min, 25th percentile, median, 75th percentile, and max) for each of these columns.</a:t>
            </a:r>
          </a:p>
        </p:txBody>
      </p:sp>
      <p:sp>
        <p:nvSpPr>
          <p:cNvPr id="12" name="Rectangle 2">
            <a:extLst>
              <a:ext uri="{FF2B5EF4-FFF2-40B4-BE49-F238E27FC236}">
                <a16:creationId xmlns:a16="http://schemas.microsoft.com/office/drawing/2014/main" id="{FC637742-9048-A9BD-3D2A-36A85A0A47DA}"/>
              </a:ext>
            </a:extLst>
          </p:cNvPr>
          <p:cNvSpPr>
            <a:spLocks noChangeArrowheads="1"/>
          </p:cNvSpPr>
          <p:nvPr/>
        </p:nvSpPr>
        <p:spPr bwMode="auto">
          <a:xfrm>
            <a:off x="5648632" y="4465043"/>
            <a:ext cx="546895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This code snippet includes a comment (# ham), which suggests that the subsequent line of code deals specifically with the subset of data where 'target' is equal to 0, which likely corresponds to entries labeled as 'ham' (assuming a classification scenario where 'ham' and 'spam' are labels).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rPr>
              <a:t>df</a:t>
            </a:r>
            <a:r>
              <a:rPr kumimoji="0" lang="en-US" altLang="en-US" sz="1200" b="1" i="0" u="none" strike="noStrike" cap="none" normalizeH="0" baseline="0" dirty="0">
                <a:ln>
                  <a:noFill/>
                </a:ln>
                <a:solidFill>
                  <a:schemeClr val="tx1"/>
                </a:solidFill>
                <a:effectLst/>
              </a:rPr>
              <a:t>[</a:t>
            </a:r>
            <a:r>
              <a:rPr kumimoji="0" lang="en-US" altLang="en-US" sz="1200" b="1" i="0" u="none" strike="noStrike" cap="none" normalizeH="0" baseline="0" dirty="0" err="1">
                <a:ln>
                  <a:noFill/>
                </a:ln>
                <a:solidFill>
                  <a:schemeClr val="tx1"/>
                </a:solidFill>
                <a:effectLst/>
              </a:rPr>
              <a:t>df</a:t>
            </a:r>
            <a:r>
              <a:rPr kumimoji="0" lang="en-US" altLang="en-US" sz="1200" b="1" i="0" u="none" strike="noStrike" cap="none" normalizeH="0" baseline="0" dirty="0">
                <a:ln>
                  <a:noFill/>
                </a:ln>
                <a:solidFill>
                  <a:schemeClr val="tx1"/>
                </a:solidFill>
                <a:effectLst/>
              </a:rPr>
              <a:t>['target'] == 0] filters the </a:t>
            </a:r>
            <a:r>
              <a:rPr kumimoji="0" lang="en-US" altLang="en-US" sz="1200" b="1" i="0" u="none" strike="noStrike" cap="none" normalizeH="0" baseline="0" dirty="0" err="1">
                <a:ln>
                  <a:noFill/>
                </a:ln>
                <a:solidFill>
                  <a:schemeClr val="tx1"/>
                </a:solidFill>
                <a:effectLst/>
              </a:rPr>
              <a:t>DataFrame</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df</a:t>
            </a:r>
            <a:r>
              <a:rPr kumimoji="0" lang="en-US" altLang="en-US" sz="1200" b="1" i="0" u="none" strike="noStrike" cap="none" normalizeH="0" baseline="0" dirty="0">
                <a:ln>
                  <a:noFill/>
                </a:ln>
                <a:solidFill>
                  <a:schemeClr val="tx1"/>
                </a:solidFill>
                <a:effectLst/>
              </a:rPr>
              <a:t> to include only rows where the 'target' column equals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[['num_characters','num_words','</a:t>
            </a:r>
            <a:r>
              <a:rPr kumimoji="0" lang="en-US" altLang="en-US" sz="1200" b="1" i="0" u="none" strike="noStrike" cap="none" normalizeH="0" baseline="0" dirty="0" err="1">
                <a:ln>
                  <a:noFill/>
                </a:ln>
                <a:solidFill>
                  <a:schemeClr val="tx1"/>
                </a:solidFill>
                <a:effectLst/>
              </a:rPr>
              <a:t>num_sentences</a:t>
            </a:r>
            <a:r>
              <a:rPr kumimoji="0" lang="en-US" altLang="en-US" sz="1200" b="1" i="0" u="none" strike="noStrike" cap="none" normalizeH="0" baseline="0" dirty="0">
                <a:ln>
                  <a:noFill/>
                </a:ln>
                <a:solidFill>
                  <a:schemeClr val="tx1"/>
                </a:solidFill>
                <a:effectLst/>
              </a:rPr>
              <a:t>']] then selects the columns '</a:t>
            </a:r>
            <a:r>
              <a:rPr kumimoji="0" lang="en-US" altLang="en-US" sz="1200" b="1" i="0" u="none" strike="noStrike" cap="none" normalizeH="0" baseline="0" dirty="0" err="1">
                <a:ln>
                  <a:noFill/>
                </a:ln>
                <a:solidFill>
                  <a:schemeClr val="tx1"/>
                </a:solidFill>
                <a:effectLst/>
              </a:rPr>
              <a:t>num_characters</a:t>
            </a:r>
            <a:r>
              <a:rPr kumimoji="0" lang="en-US" altLang="en-US" sz="1200" b="1" i="0" u="none" strike="noStrike" cap="none" normalizeH="0" baseline="0" dirty="0">
                <a:ln>
                  <a:noFill/>
                </a:ln>
                <a:solidFill>
                  <a:schemeClr val="tx1"/>
                </a:solidFill>
                <a:effectLst/>
              </a:rPr>
              <a:t>', '</a:t>
            </a:r>
            <a:r>
              <a:rPr kumimoji="0" lang="en-US" altLang="en-US" sz="1200" b="1" i="0" u="none" strike="noStrike" cap="none" normalizeH="0" baseline="0" dirty="0" err="1">
                <a:ln>
                  <a:noFill/>
                </a:ln>
                <a:solidFill>
                  <a:schemeClr val="tx1"/>
                </a:solidFill>
                <a:effectLst/>
              </a:rPr>
              <a:t>num_words</a:t>
            </a:r>
            <a:r>
              <a:rPr kumimoji="0" lang="en-US" altLang="en-US" sz="1200" b="1" i="0" u="none" strike="noStrike" cap="none" normalizeH="0" baseline="0" dirty="0">
                <a:ln>
                  <a:noFill/>
                </a:ln>
                <a:solidFill>
                  <a:schemeClr val="tx1"/>
                </a:solidFill>
                <a:effectLst/>
              </a:rPr>
              <a:t>', and '</a:t>
            </a:r>
            <a:r>
              <a:rPr kumimoji="0" lang="en-US" altLang="en-US" sz="1200" b="1" i="0" u="none" strike="noStrike" cap="none" normalizeH="0" baseline="0" dirty="0" err="1">
                <a:ln>
                  <a:noFill/>
                </a:ln>
                <a:solidFill>
                  <a:schemeClr val="tx1"/>
                </a:solidFill>
                <a:effectLst/>
              </a:rPr>
              <a:t>num_sentences</a:t>
            </a:r>
            <a:r>
              <a:rPr kumimoji="0" lang="en-US" altLang="en-US" sz="1200" b="1" i="0" u="none" strike="noStrike" cap="none" normalizeH="0" baseline="0" dirty="0">
                <a:ln>
                  <a:noFill/>
                </a:ln>
                <a:solidFill>
                  <a:schemeClr val="tx1"/>
                </a:solidFill>
                <a:effectLst/>
              </a:rPr>
              <a:t>' from this filtered subset.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.describe() computes descriptive statistics (as explained in the first part) for these selected columns within the subset of data where 'target' is 0. </a:t>
            </a:r>
          </a:p>
        </p:txBody>
      </p:sp>
    </p:spTree>
    <p:extLst>
      <p:ext uri="{BB962C8B-B14F-4D97-AF65-F5344CB8AC3E}">
        <p14:creationId xmlns:p14="http://schemas.microsoft.com/office/powerpoint/2010/main" val="358358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5AA88A2-1406-C1A6-FD3B-A4648605897C}"/>
              </a:ext>
            </a:extLst>
          </p:cNvPr>
          <p:cNvPicPr>
            <a:picLocks noGrp="1" noChangeAspect="1"/>
          </p:cNvPicPr>
          <p:nvPr>
            <p:ph idx="1"/>
          </p:nvPr>
        </p:nvPicPr>
        <p:blipFill rotWithShape="1">
          <a:blip r:embed="rId2"/>
          <a:srcRect r="1188" b="3"/>
          <a:stretch/>
        </p:blipFill>
        <p:spPr>
          <a:xfrm>
            <a:off x="20" y="10"/>
            <a:ext cx="12191979" cy="6857989"/>
          </a:xfrm>
          <a:prstGeom prst="rect">
            <a:avLst/>
          </a:prstGeom>
        </p:spPr>
      </p:pic>
    </p:spTree>
    <p:extLst>
      <p:ext uri="{BB962C8B-B14F-4D97-AF65-F5344CB8AC3E}">
        <p14:creationId xmlns:p14="http://schemas.microsoft.com/office/powerpoint/2010/main" val="271651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83F2DE-54FE-90D2-2E84-EB0065988E6A}"/>
              </a:ext>
            </a:extLst>
          </p:cNvPr>
          <p:cNvPicPr>
            <a:picLocks noGrp="1" noChangeAspect="1"/>
          </p:cNvPicPr>
          <p:nvPr>
            <p:ph idx="1"/>
          </p:nvPr>
        </p:nvPicPr>
        <p:blipFill>
          <a:blip r:embed="rId2"/>
          <a:stretch>
            <a:fillRect/>
          </a:stretch>
        </p:blipFill>
        <p:spPr>
          <a:xfrm>
            <a:off x="238556" y="238525"/>
            <a:ext cx="11608886" cy="1570609"/>
          </a:xfrm>
        </p:spPr>
      </p:pic>
      <p:pic>
        <p:nvPicPr>
          <p:cNvPr id="9" name="Picture 8">
            <a:extLst>
              <a:ext uri="{FF2B5EF4-FFF2-40B4-BE49-F238E27FC236}">
                <a16:creationId xmlns:a16="http://schemas.microsoft.com/office/drawing/2014/main" id="{BFAFD657-F78F-6825-B259-D4E841F0582E}"/>
              </a:ext>
            </a:extLst>
          </p:cNvPr>
          <p:cNvPicPr>
            <a:picLocks noChangeAspect="1"/>
          </p:cNvPicPr>
          <p:nvPr/>
        </p:nvPicPr>
        <p:blipFill rotWithShape="1">
          <a:blip r:embed="rId3"/>
          <a:srcRect t="468"/>
          <a:stretch/>
        </p:blipFill>
        <p:spPr>
          <a:xfrm>
            <a:off x="238555" y="1915234"/>
            <a:ext cx="11608887" cy="4704242"/>
          </a:xfrm>
          <a:prstGeom prst="rect">
            <a:avLst/>
          </a:prstGeom>
        </p:spPr>
      </p:pic>
      <p:sp>
        <p:nvSpPr>
          <p:cNvPr id="10" name="Speech Bubble: Rectangle 9">
            <a:extLst>
              <a:ext uri="{FF2B5EF4-FFF2-40B4-BE49-F238E27FC236}">
                <a16:creationId xmlns:a16="http://schemas.microsoft.com/office/drawing/2014/main" id="{1BA23F59-91DC-C798-3201-FAE235EFC82D}"/>
              </a:ext>
            </a:extLst>
          </p:cNvPr>
          <p:cNvSpPr/>
          <p:nvPr/>
        </p:nvSpPr>
        <p:spPr>
          <a:xfrm>
            <a:off x="6096000" y="308114"/>
            <a:ext cx="4807226" cy="447260"/>
          </a:xfrm>
          <a:prstGeom prst="wedgeRectCallout">
            <a:avLst>
              <a:gd name="adj1" fmla="val -125983"/>
              <a:gd name="adj2" fmla="val 35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
            <a:extLst>
              <a:ext uri="{FF2B5EF4-FFF2-40B4-BE49-F238E27FC236}">
                <a16:creationId xmlns:a16="http://schemas.microsoft.com/office/drawing/2014/main" id="{CC816ACF-DCB0-B805-9892-B9DEC555B1D6}"/>
              </a:ext>
            </a:extLst>
          </p:cNvPr>
          <p:cNvSpPr>
            <a:spLocks noChangeArrowheads="1"/>
          </p:cNvSpPr>
          <p:nvPr/>
        </p:nvSpPr>
        <p:spPr bwMode="auto">
          <a:xfrm>
            <a:off x="6042998" y="348037"/>
            <a:ext cx="48602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Imports the Seaborn library for statistical data visualization. </a:t>
            </a:r>
          </a:p>
        </p:txBody>
      </p:sp>
      <p:sp>
        <p:nvSpPr>
          <p:cNvPr id="13" name="Speech Bubble: Rectangle 12">
            <a:extLst>
              <a:ext uri="{FF2B5EF4-FFF2-40B4-BE49-F238E27FC236}">
                <a16:creationId xmlns:a16="http://schemas.microsoft.com/office/drawing/2014/main" id="{0F1D352D-83CD-4D7B-8EA8-FD85B46F603A}"/>
              </a:ext>
            </a:extLst>
          </p:cNvPr>
          <p:cNvSpPr/>
          <p:nvPr/>
        </p:nvSpPr>
        <p:spPr>
          <a:xfrm>
            <a:off x="6042998" y="2439350"/>
            <a:ext cx="5563647" cy="2028742"/>
          </a:xfrm>
          <a:prstGeom prst="wedgeRectCallout">
            <a:avLst>
              <a:gd name="adj1" fmla="val -52023"/>
              <a:gd name="adj2" fmla="val -860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FF130F1F-8185-956A-3C1C-375B567E5355}"/>
              </a:ext>
            </a:extLst>
          </p:cNvPr>
          <p:cNvSpPr txBox="1"/>
          <p:nvPr/>
        </p:nvSpPr>
        <p:spPr>
          <a:xfrm>
            <a:off x="6096000" y="2451473"/>
            <a:ext cx="5676900"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strike="noStrike" cap="none" normalizeH="0" baseline="0" dirty="0" err="1">
                <a:ln>
                  <a:noFill/>
                </a:ln>
                <a:solidFill>
                  <a:schemeClr val="tx1"/>
                </a:solidFill>
                <a:effectLst/>
              </a:rPr>
              <a:t>plt.figure</a:t>
            </a:r>
            <a:r>
              <a:rPr kumimoji="0" lang="en-US" altLang="en-US" sz="1400" b="1" i="0" strike="noStrike" cap="none" normalizeH="0" baseline="0" dirty="0">
                <a:ln>
                  <a:noFill/>
                </a:ln>
                <a:solidFill>
                  <a:schemeClr val="tx1"/>
                </a:solidFill>
                <a:effectLst/>
              </a:rPr>
              <a:t>(</a:t>
            </a:r>
            <a:r>
              <a:rPr kumimoji="0" lang="en-US" altLang="en-US" sz="1400" b="1" i="0" strike="noStrike" cap="none" normalizeH="0" baseline="0" dirty="0" err="1">
                <a:ln>
                  <a:noFill/>
                </a:ln>
                <a:solidFill>
                  <a:schemeClr val="tx1"/>
                </a:solidFill>
                <a:effectLst/>
              </a:rPr>
              <a:t>figsize</a:t>
            </a:r>
            <a:r>
              <a:rPr kumimoji="0" lang="en-US" altLang="en-US" sz="1400" b="1" i="0" strike="noStrike" cap="none" normalizeH="0" baseline="0" dirty="0">
                <a:ln>
                  <a:noFill/>
                </a:ln>
                <a:solidFill>
                  <a:schemeClr val="tx1"/>
                </a:solidFill>
                <a:effectLst/>
              </a:rPr>
              <a:t>=(12,6)): </a:t>
            </a:r>
            <a:r>
              <a:rPr kumimoji="0" lang="en-US" altLang="en-US" sz="1400" b="1" i="0" u="none" strike="noStrike" cap="none" normalizeH="0" baseline="0" dirty="0">
                <a:ln>
                  <a:noFill/>
                </a:ln>
                <a:solidFill>
                  <a:schemeClr val="tx1"/>
                </a:solidFill>
                <a:effectLst/>
              </a:rPr>
              <a:t>Sets the figure size for the plot to be 12 inches wide and 6 inches tall.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sns.histplot</a:t>
            </a:r>
            <a:r>
              <a:rPr kumimoji="0" lang="en-US" altLang="en-US" sz="1400" b="1"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['target'] == 0]['</a:t>
            </a:r>
            <a:r>
              <a:rPr kumimoji="0" lang="en-US" altLang="en-US" sz="1400" b="1" i="0" u="none" strike="noStrike" cap="none" normalizeH="0" baseline="0" dirty="0" err="1">
                <a:ln>
                  <a:noFill/>
                </a:ln>
                <a:solidFill>
                  <a:schemeClr val="tx1"/>
                </a:solidFill>
                <a:effectLst/>
              </a:rPr>
              <a:t>num_characters</a:t>
            </a:r>
            <a:r>
              <a:rPr kumimoji="0" lang="en-US" altLang="en-US" sz="1400" b="1" i="0" u="none" strike="noStrike" cap="none" normalizeH="0" baseline="0" dirty="0">
                <a:ln>
                  <a:noFill/>
                </a:ln>
                <a:solidFill>
                  <a:schemeClr val="tx1"/>
                </a:solidFill>
                <a:effectLst/>
              </a:rPr>
              <a:t>']): Plots a histogram of '</a:t>
            </a:r>
            <a:r>
              <a:rPr kumimoji="0" lang="en-US" altLang="en-US" sz="1400" b="1" i="0" u="none" strike="noStrike" cap="none" normalizeH="0" baseline="0" dirty="0" err="1">
                <a:ln>
                  <a:noFill/>
                </a:ln>
                <a:solidFill>
                  <a:schemeClr val="tx1"/>
                </a:solidFill>
                <a:effectLst/>
              </a:rPr>
              <a:t>num_characters</a:t>
            </a:r>
            <a:r>
              <a:rPr kumimoji="0" lang="en-US" altLang="en-US" sz="1400" b="1" i="0" u="none" strike="noStrike" cap="none" normalizeH="0" baseline="0" dirty="0">
                <a:ln>
                  <a:noFill/>
                </a:ln>
                <a:solidFill>
                  <a:schemeClr val="tx1"/>
                </a:solidFill>
                <a:effectLst/>
              </a:rPr>
              <a:t>' for rows where 'target' equals 0 (typically representing 'ham'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rPr>
              <a:t>sns.histplot</a:t>
            </a:r>
            <a:r>
              <a:rPr kumimoji="0" lang="en-US" altLang="en-US" sz="1400" b="1"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a:t>
            </a:r>
            <a:r>
              <a:rPr kumimoji="0" lang="en-US" altLang="en-US" sz="1400" b="1" i="0" u="none" strike="noStrike" cap="none" normalizeH="0" baseline="0" dirty="0" err="1">
                <a:ln>
                  <a:noFill/>
                </a:ln>
                <a:solidFill>
                  <a:schemeClr val="tx1"/>
                </a:solidFill>
                <a:effectLst/>
              </a:rPr>
              <a:t>df</a:t>
            </a:r>
            <a:r>
              <a:rPr kumimoji="0" lang="en-US" altLang="en-US" sz="1400" b="1" i="0" u="none" strike="noStrike" cap="none" normalizeH="0" baseline="0" dirty="0">
                <a:ln>
                  <a:noFill/>
                </a:ln>
                <a:solidFill>
                  <a:schemeClr val="tx1"/>
                </a:solidFill>
                <a:effectLst/>
              </a:rPr>
              <a:t>['target'] == 1]['</a:t>
            </a:r>
            <a:r>
              <a:rPr kumimoji="0" lang="en-US" altLang="en-US" sz="1400" b="1" i="0" u="none" strike="noStrike" cap="none" normalizeH="0" baseline="0" dirty="0" err="1">
                <a:ln>
                  <a:noFill/>
                </a:ln>
                <a:solidFill>
                  <a:schemeClr val="tx1"/>
                </a:solidFill>
                <a:effectLst/>
              </a:rPr>
              <a:t>num_characters</a:t>
            </a:r>
            <a:r>
              <a:rPr kumimoji="0" lang="en-US" altLang="en-US" sz="1400" b="1" i="0" u="none" strike="noStrike" cap="none" normalizeH="0" baseline="0" dirty="0">
                <a:ln>
                  <a:noFill/>
                </a:ln>
                <a:solidFill>
                  <a:schemeClr val="tx1"/>
                </a:solidFill>
                <a:effectLst/>
              </a:rPr>
              <a:t>'], color='red'): Plots another histogram of '</a:t>
            </a:r>
            <a:r>
              <a:rPr kumimoji="0" lang="en-US" altLang="en-US" sz="1400" b="1" i="0" u="none" strike="noStrike" cap="none" normalizeH="0" baseline="0" dirty="0" err="1">
                <a:ln>
                  <a:noFill/>
                </a:ln>
                <a:solidFill>
                  <a:schemeClr val="tx1"/>
                </a:solidFill>
                <a:effectLst/>
              </a:rPr>
              <a:t>num_characters</a:t>
            </a:r>
            <a:r>
              <a:rPr kumimoji="0" lang="en-US" altLang="en-US" sz="1400" b="1" i="0" u="none" strike="noStrike" cap="none" normalizeH="0" baseline="0" dirty="0">
                <a:ln>
                  <a:noFill/>
                </a:ln>
                <a:solidFill>
                  <a:schemeClr val="tx1"/>
                </a:solidFill>
                <a:effectLst/>
              </a:rPr>
              <a:t>' for rows where 'target' equals 1 (typically representing 'spam' class), using red color</a:t>
            </a:r>
            <a:endParaRPr lang="en-CA" sz="1400" dirty="0"/>
          </a:p>
        </p:txBody>
      </p:sp>
    </p:spTree>
    <p:extLst>
      <p:ext uri="{BB962C8B-B14F-4D97-AF65-F5344CB8AC3E}">
        <p14:creationId xmlns:p14="http://schemas.microsoft.com/office/powerpoint/2010/main" val="82021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3" name="Title 5">
            <a:extLst>
              <a:ext uri="{FF2B5EF4-FFF2-40B4-BE49-F238E27FC236}">
                <a16:creationId xmlns:a16="http://schemas.microsoft.com/office/drawing/2014/main" id="{C37F0AE5-DAC2-0198-52D7-CD85B7A18ECB}"/>
              </a:ext>
            </a:extLst>
          </p:cNvPr>
          <p:cNvSpPr>
            <a:spLocks noGrp="1"/>
          </p:cNvSpPr>
          <p:nvPr>
            <p:ph type="title"/>
          </p:nvPr>
        </p:nvSpPr>
        <p:spPr>
          <a:xfrm>
            <a:off x="3426354" y="33855"/>
            <a:ext cx="4838700" cy="639470"/>
          </a:xfrm>
          <a:prstGeom prst="rect">
            <a:avLst/>
          </a:prstGeom>
          <a:solidFill>
            <a:schemeClr val="accent4">
              <a:lumMod val="20000"/>
              <a:lumOff val="80000"/>
            </a:schemeClr>
          </a:solidFill>
        </p:spPr>
        <p:txBody>
          <a:bodyPr wrap="square" lIns="91440" tIns="45720" rIns="91440" bIns="45720">
            <a:spAutoFit/>
          </a:bodyPr>
          <a:lstStyle/>
          <a:p>
            <a:pPr algn="ctr"/>
            <a:r>
              <a:rPr lang="en-US" sz="32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TOPICS</a:t>
            </a:r>
          </a:p>
        </p:txBody>
      </p:sp>
      <p:cxnSp>
        <p:nvCxnSpPr>
          <p:cNvPr id="5" name="Straight Connector 4">
            <a:extLst>
              <a:ext uri="{FF2B5EF4-FFF2-40B4-BE49-F238E27FC236}">
                <a16:creationId xmlns:a16="http://schemas.microsoft.com/office/drawing/2014/main" id="{EEB51102-FFB3-2CDA-A7EC-DE0DCF416EBE}"/>
              </a:ext>
            </a:extLst>
          </p:cNvPr>
          <p:cNvCxnSpPr/>
          <p:nvPr/>
        </p:nvCxnSpPr>
        <p:spPr>
          <a:xfrm>
            <a:off x="579964" y="1832108"/>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6" name="TextBox 5">
            <a:extLst>
              <a:ext uri="{FF2B5EF4-FFF2-40B4-BE49-F238E27FC236}">
                <a16:creationId xmlns:a16="http://schemas.microsoft.com/office/drawing/2014/main" id="{94620AC2-8049-5299-636B-ECD2E81CD613}"/>
              </a:ext>
            </a:extLst>
          </p:cNvPr>
          <p:cNvSpPr txBox="1"/>
          <p:nvPr/>
        </p:nvSpPr>
        <p:spPr>
          <a:xfrm>
            <a:off x="685800" y="996745"/>
            <a:ext cx="5816598" cy="4708981"/>
          </a:xfrm>
          <a:prstGeom prst="rect">
            <a:avLst/>
          </a:prstGeom>
          <a:solidFill>
            <a:schemeClr val="accent3">
              <a:lumMod val="60000"/>
              <a:lumOff val="40000"/>
            </a:schemeClr>
          </a:solidFill>
        </p:spPr>
        <p:txBody>
          <a:bodyPr wrap="square">
            <a:spAutoFit/>
          </a:bodyPr>
          <a:lstStyle/>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WHY EMAIL SPAM FRAUD DETECTION?</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CAFC (CANADIAN ANTI-FRAUD CENTRE )</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INTRODUCTION</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TYPES OF FRAUDS </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BENEFITS  AND IMPACT ?</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CHALLENGES  AND FUTURE PERSPECTIVE:</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DATASETS</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VISUAL REPRESENTATION OF THE DATASET</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MACHINE LEARNING ALGORITHMS</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RNN(RECURRENT NEURAL NETWORKS)</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ABOUT RNN</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DATA PRE-PROCESSING</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TRAINING AND TESTING </a:t>
            </a:r>
          </a:p>
          <a:p>
            <a:pPr marL="342900" indent="-342900">
              <a:buFont typeface="Arial" panose="020B0604020202020204" pitchFamily="34" charset="0"/>
              <a:buChar char="•"/>
            </a:pPr>
            <a:r>
              <a:rPr lang="en-IN" sz="2000" dirty="0">
                <a:latin typeface="ADLaM Display" panose="02010000000000000000" pitchFamily="2" charset="0"/>
                <a:ea typeface="ADLaM Display" panose="02010000000000000000" pitchFamily="2" charset="0"/>
                <a:cs typeface="ADLaM Display" panose="02010000000000000000" pitchFamily="2" charset="0"/>
              </a:rPr>
              <a:t>CODE</a:t>
            </a:r>
          </a:p>
        </p:txBody>
      </p:sp>
      <p:pic>
        <p:nvPicPr>
          <p:cNvPr id="7174" name="Picture 6" descr="researchgate.net">
            <a:extLst>
              <a:ext uri="{FF2B5EF4-FFF2-40B4-BE49-F238E27FC236}">
                <a16:creationId xmlns:a16="http://schemas.microsoft.com/office/drawing/2014/main" id="{26BF2C29-12C2-3578-7609-DF75030D9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33" y="1011349"/>
            <a:ext cx="5236634" cy="275431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searchgate.net">
            <a:extLst>
              <a:ext uri="{FF2B5EF4-FFF2-40B4-BE49-F238E27FC236}">
                <a16:creationId xmlns:a16="http://schemas.microsoft.com/office/drawing/2014/main" id="{0B62C242-B9A6-7A50-EE89-D56D4BCCF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433" y="3952616"/>
            <a:ext cx="3416197" cy="251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15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5182C5-EDA7-A2CD-5001-C1EECE3D1F2E}"/>
              </a:ext>
            </a:extLst>
          </p:cNvPr>
          <p:cNvPicPr>
            <a:picLocks noGrp="1" noChangeAspect="1"/>
          </p:cNvPicPr>
          <p:nvPr>
            <p:ph idx="1"/>
          </p:nvPr>
        </p:nvPicPr>
        <p:blipFill>
          <a:blip r:embed="rId2"/>
          <a:stretch>
            <a:fillRect/>
          </a:stretch>
        </p:blipFill>
        <p:spPr>
          <a:xfrm>
            <a:off x="437549" y="1854683"/>
            <a:ext cx="10920614" cy="4589185"/>
          </a:xfrm>
        </p:spPr>
      </p:pic>
      <p:pic>
        <p:nvPicPr>
          <p:cNvPr id="5" name="Picture 4">
            <a:extLst>
              <a:ext uri="{FF2B5EF4-FFF2-40B4-BE49-F238E27FC236}">
                <a16:creationId xmlns:a16="http://schemas.microsoft.com/office/drawing/2014/main" id="{DD94F982-F82E-9183-0EEF-7F9E688B5AB2}"/>
              </a:ext>
            </a:extLst>
          </p:cNvPr>
          <p:cNvPicPr>
            <a:picLocks noChangeAspect="1"/>
          </p:cNvPicPr>
          <p:nvPr/>
        </p:nvPicPr>
        <p:blipFill>
          <a:blip r:embed="rId3"/>
          <a:stretch>
            <a:fillRect/>
          </a:stretch>
        </p:blipFill>
        <p:spPr>
          <a:xfrm>
            <a:off x="437549" y="378816"/>
            <a:ext cx="10920614" cy="1241263"/>
          </a:xfrm>
          <a:prstGeom prst="rect">
            <a:avLst/>
          </a:prstGeom>
        </p:spPr>
      </p:pic>
    </p:spTree>
    <p:extLst>
      <p:ext uri="{BB962C8B-B14F-4D97-AF65-F5344CB8AC3E}">
        <p14:creationId xmlns:p14="http://schemas.microsoft.com/office/powerpoint/2010/main" val="976824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A69972A-761B-0F8C-1E5C-6E2288DE6137}"/>
              </a:ext>
            </a:extLst>
          </p:cNvPr>
          <p:cNvPicPr>
            <a:picLocks noGrp="1" noChangeAspect="1"/>
          </p:cNvPicPr>
          <p:nvPr>
            <p:ph idx="1"/>
          </p:nvPr>
        </p:nvPicPr>
        <p:blipFill rotWithShape="1">
          <a:blip r:embed="rId2"/>
          <a:srcRect l="3265" r="6193"/>
          <a:stretch/>
        </p:blipFill>
        <p:spPr>
          <a:xfrm>
            <a:off x="765313" y="834711"/>
            <a:ext cx="10316817" cy="3510346"/>
          </a:xfrm>
        </p:spPr>
      </p:pic>
      <p:pic>
        <p:nvPicPr>
          <p:cNvPr id="6" name="Picture 5">
            <a:extLst>
              <a:ext uri="{FF2B5EF4-FFF2-40B4-BE49-F238E27FC236}">
                <a16:creationId xmlns:a16="http://schemas.microsoft.com/office/drawing/2014/main" id="{D3049955-F995-792D-24D8-479A226172DE}"/>
              </a:ext>
            </a:extLst>
          </p:cNvPr>
          <p:cNvPicPr>
            <a:picLocks noChangeAspect="1"/>
          </p:cNvPicPr>
          <p:nvPr/>
        </p:nvPicPr>
        <p:blipFill>
          <a:blip r:embed="rId3"/>
          <a:stretch>
            <a:fillRect/>
          </a:stretch>
        </p:blipFill>
        <p:spPr>
          <a:xfrm>
            <a:off x="393362" y="234547"/>
            <a:ext cx="8859967" cy="467198"/>
          </a:xfrm>
          <a:prstGeom prst="rect">
            <a:avLst/>
          </a:prstGeom>
        </p:spPr>
      </p:pic>
      <p:pic>
        <p:nvPicPr>
          <p:cNvPr id="10" name="Picture 9">
            <a:extLst>
              <a:ext uri="{FF2B5EF4-FFF2-40B4-BE49-F238E27FC236}">
                <a16:creationId xmlns:a16="http://schemas.microsoft.com/office/drawing/2014/main" id="{B40FADD7-68CA-DC2E-6350-5A158FBF8B10}"/>
              </a:ext>
            </a:extLst>
          </p:cNvPr>
          <p:cNvPicPr>
            <a:picLocks noChangeAspect="1"/>
          </p:cNvPicPr>
          <p:nvPr/>
        </p:nvPicPr>
        <p:blipFill rotWithShape="1">
          <a:blip r:embed="rId4"/>
          <a:srcRect l="2818" t="3780"/>
          <a:stretch/>
        </p:blipFill>
        <p:spPr>
          <a:xfrm>
            <a:off x="765313" y="4345057"/>
            <a:ext cx="9740348" cy="2420656"/>
          </a:xfrm>
          <a:prstGeom prst="rect">
            <a:avLst/>
          </a:prstGeom>
        </p:spPr>
      </p:pic>
      <p:sp>
        <p:nvSpPr>
          <p:cNvPr id="11" name="Speech Bubble: Rectangle 10">
            <a:extLst>
              <a:ext uri="{FF2B5EF4-FFF2-40B4-BE49-F238E27FC236}">
                <a16:creationId xmlns:a16="http://schemas.microsoft.com/office/drawing/2014/main" id="{2B895F75-BCED-33AD-2ABD-26900DCF4973}"/>
              </a:ext>
            </a:extLst>
          </p:cNvPr>
          <p:cNvSpPr/>
          <p:nvPr/>
        </p:nvSpPr>
        <p:spPr>
          <a:xfrm>
            <a:off x="6096000" y="92287"/>
            <a:ext cx="5562600" cy="612648"/>
          </a:xfrm>
          <a:prstGeom prst="wedgeRectCallout">
            <a:avLst>
              <a:gd name="adj1" fmla="val -74730"/>
              <a:gd name="adj2" fmla="val 170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2">
            <a:extLst>
              <a:ext uri="{FF2B5EF4-FFF2-40B4-BE49-F238E27FC236}">
                <a16:creationId xmlns:a16="http://schemas.microsoft.com/office/drawing/2014/main" id="{EC06423E-84BC-8ABF-25CA-66696DBFE99A}"/>
              </a:ext>
            </a:extLst>
          </p:cNvPr>
          <p:cNvSpPr>
            <a:spLocks noChangeArrowheads="1"/>
          </p:cNvSpPr>
          <p:nvPr/>
        </p:nvSpPr>
        <p:spPr bwMode="auto">
          <a:xfrm>
            <a:off x="6096000" y="92287"/>
            <a:ext cx="55626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100" b="1" i="0" u="none" strike="noStrike" cap="none" normalizeH="0" baseline="0" dirty="0">
                <a:ln>
                  <a:noFill/>
                </a:ln>
                <a:solidFill>
                  <a:schemeClr val="tx1"/>
                </a:solidFill>
                <a:effectLst/>
              </a:rPr>
              <a:t>The </a:t>
            </a:r>
            <a:r>
              <a:rPr kumimoji="0" lang="en-US" altLang="en-US" sz="1100" b="1" i="0" u="none" strike="noStrike" cap="none" normalizeH="0" baseline="0" dirty="0" err="1">
                <a:ln>
                  <a:noFill/>
                </a:ln>
                <a:solidFill>
                  <a:schemeClr val="tx1"/>
                </a:solidFill>
                <a:effectLst/>
              </a:rPr>
              <a:t>sns.pairplot</a:t>
            </a:r>
            <a:r>
              <a:rPr kumimoji="0" lang="en-US" altLang="en-US" sz="1100" b="1" i="0" u="none" strike="noStrike" cap="none" normalizeH="0" baseline="0" dirty="0">
                <a:ln>
                  <a:noFill/>
                </a:ln>
                <a:solidFill>
                  <a:schemeClr val="tx1"/>
                </a:solidFill>
                <a:effectLst/>
              </a:rPr>
              <a:t>(</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 hue='target') function call creates a grid of pairwise plots for numerical columns in the Data Frame </a:t>
            </a:r>
            <a:r>
              <a:rPr kumimoji="0" lang="en-US" altLang="en-US" sz="1100" b="1" i="0" u="none" strike="noStrike" cap="none" normalizeH="0" baseline="0" dirty="0" err="1">
                <a:ln>
                  <a:noFill/>
                </a:ln>
                <a:solidFill>
                  <a:schemeClr val="tx1"/>
                </a:solidFill>
                <a:effectLst/>
              </a:rPr>
              <a:t>df</a:t>
            </a:r>
            <a:r>
              <a:rPr kumimoji="0" lang="en-US" altLang="en-US" sz="1100" b="1" i="0" u="none" strike="noStrike" cap="none" normalizeH="0" baseline="0" dirty="0">
                <a:ln>
                  <a:noFill/>
                </a:ln>
                <a:solidFill>
                  <a:schemeClr val="tx1"/>
                </a:solidFill>
                <a:effectLst/>
              </a:rPr>
              <a:t>, with different colors representing different categories specified by the 'target' column. </a:t>
            </a:r>
          </a:p>
        </p:txBody>
      </p:sp>
    </p:spTree>
    <p:extLst>
      <p:ext uri="{BB962C8B-B14F-4D97-AF65-F5344CB8AC3E}">
        <p14:creationId xmlns:p14="http://schemas.microsoft.com/office/powerpoint/2010/main" val="163591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0F6DB83-9A49-EB08-F845-E851125957E0}"/>
              </a:ext>
            </a:extLst>
          </p:cNvPr>
          <p:cNvPicPr>
            <a:picLocks noGrp="1" noChangeAspect="1"/>
          </p:cNvPicPr>
          <p:nvPr>
            <p:ph idx="1"/>
          </p:nvPr>
        </p:nvPicPr>
        <p:blipFill rotWithShape="1">
          <a:blip r:embed="rId2"/>
          <a:srcRect r="9334" b="1"/>
          <a:stretch/>
        </p:blipFill>
        <p:spPr>
          <a:xfrm>
            <a:off x="21" y="168965"/>
            <a:ext cx="8249458" cy="6530010"/>
          </a:xfrm>
          <a:prstGeom prst="rect">
            <a:avLst/>
          </a:prstGeom>
        </p:spPr>
      </p:pic>
      <p:sp>
        <p:nvSpPr>
          <p:cNvPr id="6" name="Speech Bubble: Rectangle 5">
            <a:extLst>
              <a:ext uri="{FF2B5EF4-FFF2-40B4-BE49-F238E27FC236}">
                <a16:creationId xmlns:a16="http://schemas.microsoft.com/office/drawing/2014/main" id="{F6791439-BEB0-9079-4231-F3D74FC442E4}"/>
              </a:ext>
            </a:extLst>
          </p:cNvPr>
          <p:cNvSpPr/>
          <p:nvPr/>
        </p:nvSpPr>
        <p:spPr>
          <a:xfrm>
            <a:off x="4651514" y="159026"/>
            <a:ext cx="7401340" cy="1764266"/>
          </a:xfrm>
          <a:prstGeom prst="wedgeRectCallout">
            <a:avLst>
              <a:gd name="adj1" fmla="val -55825"/>
              <a:gd name="adj2" fmla="val -165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1">
            <a:extLst>
              <a:ext uri="{FF2B5EF4-FFF2-40B4-BE49-F238E27FC236}">
                <a16:creationId xmlns:a16="http://schemas.microsoft.com/office/drawing/2014/main" id="{7AFECB85-FF3B-9BE8-AE92-B53282A64C42}"/>
              </a:ext>
            </a:extLst>
          </p:cNvPr>
          <p:cNvSpPr>
            <a:spLocks noChangeArrowheads="1"/>
          </p:cNvSpPr>
          <p:nvPr/>
        </p:nvSpPr>
        <p:spPr bwMode="auto">
          <a:xfrm>
            <a:off x="4651514" y="159025"/>
            <a:ext cx="74013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numpy</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Unicode MS"/>
              </a:rPr>
              <a:t>np</a:t>
            </a:r>
            <a:r>
              <a:rPr kumimoji="0" lang="en-US" altLang="en-US" sz="1200" b="1" i="0" u="none" strike="noStrike" cap="none" normalizeH="0" baseline="0" dirty="0">
                <a:ln>
                  <a:noFill/>
                </a:ln>
                <a:solidFill>
                  <a:schemeClr val="tx1"/>
                </a:solidFill>
                <a:effectLst/>
              </a:rPr>
              <a:t>), pandas (</a:t>
            </a:r>
            <a:r>
              <a:rPr kumimoji="0" lang="en-US" altLang="en-US" sz="1200" b="1" i="0" u="none" strike="noStrike" cap="none" normalizeH="0" baseline="0" dirty="0">
                <a:ln>
                  <a:noFill/>
                </a:ln>
                <a:solidFill>
                  <a:schemeClr val="tx1"/>
                </a:solidFill>
                <a:effectLst/>
                <a:latin typeface="Arial Unicode MS"/>
              </a:rPr>
              <a:t>pd</a:t>
            </a:r>
            <a:r>
              <a:rPr kumimoji="0" lang="en-US" altLang="en-US" sz="1200" i="0" u="none" strike="noStrike" cap="none" normalizeH="0" baseline="0" dirty="0">
                <a:ln>
                  <a:noFill/>
                </a:ln>
                <a:solidFill>
                  <a:schemeClr val="tx1"/>
                </a:solidFill>
                <a:effectLst/>
              </a:rPr>
              <a:t>)</a:t>
            </a:r>
            <a:r>
              <a:rPr kumimoji="0" lang="en-US" altLang="en-US" sz="1200" i="0" u="none" strike="noStrike" cap="none" normalizeH="0" baseline="0" dirty="0">
                <a:ln>
                  <a:noFill/>
                </a:ln>
                <a:solidFill>
                  <a:schemeClr val="tx1"/>
                </a:solidFill>
                <a:effectLst/>
                <a:latin typeface="Arial" panose="020B0604020202020204" pitchFamily="34" charset="0"/>
              </a:rPr>
              <a:t>: For numerical operations and data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train_test_split</a:t>
            </a:r>
            <a:r>
              <a:rPr kumimoji="0" lang="en-US" altLang="en-US" sz="1200" b="1" i="0" u="none" strike="noStrike" cap="none" normalizeH="0" baseline="0" dirty="0">
                <a:ln>
                  <a:noFill/>
                </a:ln>
                <a:solidFill>
                  <a:schemeClr val="tx1"/>
                </a:solidFill>
                <a:effectLst/>
                <a:latin typeface="Arial" panose="020B0604020202020204" pitchFamily="34" charset="0"/>
              </a:rPr>
              <a:t> from </a:t>
            </a:r>
            <a:r>
              <a:rPr kumimoji="0" lang="en-US" altLang="en-US" sz="1200" b="1" i="0" u="none" strike="noStrike" cap="none" normalizeH="0" baseline="0" dirty="0" err="1">
                <a:ln>
                  <a:noFill/>
                </a:ln>
                <a:solidFill>
                  <a:schemeClr val="tx1"/>
                </a:solidFill>
                <a:effectLst/>
                <a:latin typeface="Arial" panose="020B0604020202020204" pitchFamily="34" charset="0"/>
              </a:rPr>
              <a:t>sklearn.model_selection</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For splitting data into training and testing 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LabelEncoder</a:t>
            </a:r>
            <a:r>
              <a:rPr kumimoji="0" lang="en-US" altLang="en-US" sz="1200" b="1" i="0" u="none" strike="noStrike" cap="none" normalizeH="0" baseline="0" dirty="0">
                <a:ln>
                  <a:noFill/>
                </a:ln>
                <a:solidFill>
                  <a:schemeClr val="tx1"/>
                </a:solidFill>
                <a:effectLst/>
                <a:latin typeface="Arial" panose="020B0604020202020204" pitchFamily="34" charset="0"/>
              </a:rPr>
              <a:t> from </a:t>
            </a:r>
            <a:r>
              <a:rPr kumimoji="0" lang="en-US" altLang="en-US" sz="1200" b="1" i="0" u="none" strike="noStrike" cap="none" normalizeH="0" baseline="0" dirty="0" err="1">
                <a:ln>
                  <a:noFill/>
                </a:ln>
                <a:solidFill>
                  <a:schemeClr val="tx1"/>
                </a:solidFill>
                <a:effectLst/>
                <a:latin typeface="Arial" panose="020B0604020202020204" pitchFamily="34" charset="0"/>
              </a:rPr>
              <a:t>sklearn.preprocessing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For encoding categorical labels into numerical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Tokenizer and </a:t>
            </a:r>
            <a:r>
              <a:rPr kumimoji="0" lang="en-US" altLang="en-US" sz="1200" b="1" i="0" u="none" strike="noStrike" cap="none" normalizeH="0" baseline="0" dirty="0" err="1">
                <a:ln>
                  <a:noFill/>
                </a:ln>
                <a:solidFill>
                  <a:schemeClr val="tx1"/>
                </a:solidFill>
                <a:effectLst/>
                <a:latin typeface="Arial" panose="020B0604020202020204" pitchFamily="34" charset="0"/>
              </a:rPr>
              <a:t>pad_sequences</a:t>
            </a:r>
            <a:r>
              <a:rPr kumimoji="0" lang="en-US" altLang="en-US" sz="1200" b="1" i="0" u="none" strike="noStrike" cap="none" normalizeH="0" baseline="0" dirty="0">
                <a:ln>
                  <a:noFill/>
                </a:ln>
                <a:solidFill>
                  <a:schemeClr val="tx1"/>
                </a:solidFill>
                <a:effectLst/>
                <a:latin typeface="Arial" panose="020B0604020202020204" pitchFamily="34" charset="0"/>
              </a:rPr>
              <a:t> from </a:t>
            </a:r>
            <a:r>
              <a:rPr kumimoji="0" lang="en-US" altLang="en-US" sz="1200" b="1" i="0" u="none" strike="noStrike" cap="none" normalizeH="0" baseline="0" dirty="0" err="1">
                <a:ln>
                  <a:noFill/>
                </a:ln>
                <a:solidFill>
                  <a:schemeClr val="tx1"/>
                </a:solidFill>
                <a:effectLst/>
                <a:latin typeface="Arial" panose="020B0604020202020204" pitchFamily="34" charset="0"/>
              </a:rPr>
              <a:t>tensorflow.keras.preprocessing.text</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For tokenizing text data and padding sequences to a fixed length.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Sequential, </a:t>
            </a:r>
            <a:r>
              <a:rPr kumimoji="0" lang="en-US" altLang="en-US" sz="1200" b="1" i="0" u="none" strike="noStrike" cap="none" normalizeH="0" baseline="0" dirty="0" err="1">
                <a:ln>
                  <a:noFill/>
                </a:ln>
                <a:solidFill>
                  <a:schemeClr val="tx1"/>
                </a:solidFill>
                <a:effectLst/>
                <a:latin typeface="Arial" panose="020B0604020202020204" pitchFamily="34" charset="0"/>
              </a:rPr>
              <a:t>load_model</a:t>
            </a:r>
            <a:r>
              <a:rPr kumimoji="0" lang="en-US" altLang="en-US" sz="1200" b="1" i="0" u="none" strike="noStrike" cap="none" normalizeH="0" baseline="0" dirty="0">
                <a:ln>
                  <a:noFill/>
                </a:ln>
                <a:solidFill>
                  <a:schemeClr val="tx1"/>
                </a:solidFill>
                <a:effectLst/>
                <a:latin typeface="Arial" panose="020B0604020202020204" pitchFamily="34" charset="0"/>
              </a:rPr>
              <a:t> from </a:t>
            </a:r>
            <a:r>
              <a:rPr kumimoji="0" lang="en-US" altLang="en-US" sz="1200" b="1" i="0" u="none" strike="noStrike" cap="none" normalizeH="0" baseline="0" dirty="0" err="1">
                <a:ln>
                  <a:noFill/>
                </a:ln>
                <a:solidFill>
                  <a:schemeClr val="tx1"/>
                </a:solidFill>
                <a:effectLst/>
                <a:latin typeface="Arial" panose="020B0604020202020204" pitchFamily="34" charset="0"/>
              </a:rPr>
              <a:t>tensorflow.keras.models</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For defining a sequential model and loading a pre-trained model if needed.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Embedding, </a:t>
            </a:r>
            <a:r>
              <a:rPr kumimoji="0" lang="en-US" altLang="en-US" sz="1200" b="1" i="0" u="none" strike="noStrike" cap="none" normalizeH="0" baseline="0" dirty="0" err="1">
                <a:ln>
                  <a:noFill/>
                </a:ln>
                <a:solidFill>
                  <a:schemeClr val="tx1"/>
                </a:solidFill>
                <a:effectLst/>
                <a:latin typeface="Arial" panose="020B0604020202020204" pitchFamily="34" charset="0"/>
              </a:rPr>
              <a:t>SimpleRNN</a:t>
            </a:r>
            <a:r>
              <a:rPr kumimoji="0" lang="en-US" altLang="en-US" sz="1200" b="1" i="0" u="none" strike="noStrike" cap="none" normalizeH="0" baseline="0" dirty="0">
                <a:ln>
                  <a:noFill/>
                </a:ln>
                <a:solidFill>
                  <a:schemeClr val="tx1"/>
                </a:solidFill>
                <a:effectLst/>
                <a:latin typeface="Arial" panose="020B0604020202020204" pitchFamily="34" charset="0"/>
              </a:rPr>
              <a:t>, Dense, Dropout from </a:t>
            </a:r>
            <a:r>
              <a:rPr kumimoji="0" lang="en-US" altLang="en-US" sz="1200" b="1" i="0" u="none" strike="noStrike" cap="none" normalizeH="0" baseline="0" dirty="0" err="1">
                <a:ln>
                  <a:noFill/>
                </a:ln>
                <a:solidFill>
                  <a:schemeClr val="tx1"/>
                </a:solidFill>
                <a:effectLst/>
                <a:latin typeface="Arial" panose="020B0604020202020204" pitchFamily="34" charset="0"/>
              </a:rPr>
              <a:t>tensorflow.keras.layers</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i="0" u="none" strike="noStrike" cap="none" normalizeH="0" baseline="0" dirty="0">
                <a:ln>
                  <a:noFill/>
                </a:ln>
                <a:solidFill>
                  <a:schemeClr val="tx1"/>
                </a:solidFill>
                <a:effectLst/>
                <a:latin typeface="Arial" panose="020B0604020202020204" pitchFamily="34" charset="0"/>
              </a:rPr>
              <a:t>Layers needed to build the RNN model. </a:t>
            </a:r>
          </a:p>
        </p:txBody>
      </p:sp>
      <p:sp>
        <p:nvSpPr>
          <p:cNvPr id="9" name="Speech Bubble: Rectangle 8">
            <a:extLst>
              <a:ext uri="{FF2B5EF4-FFF2-40B4-BE49-F238E27FC236}">
                <a16:creationId xmlns:a16="http://schemas.microsoft.com/office/drawing/2014/main" id="{9EA9F868-822E-C7B7-4278-B57633B6B3D7}"/>
              </a:ext>
            </a:extLst>
          </p:cNvPr>
          <p:cNvSpPr/>
          <p:nvPr/>
        </p:nvSpPr>
        <p:spPr>
          <a:xfrm>
            <a:off x="3939210" y="3836132"/>
            <a:ext cx="6715538" cy="651456"/>
          </a:xfrm>
          <a:prstGeom prst="wedgeRectCallout">
            <a:avLst>
              <a:gd name="adj1" fmla="val -85721"/>
              <a:gd name="adj2" fmla="val -226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2">
            <a:extLst>
              <a:ext uri="{FF2B5EF4-FFF2-40B4-BE49-F238E27FC236}">
                <a16:creationId xmlns:a16="http://schemas.microsoft.com/office/drawing/2014/main" id="{880EC3C4-5C79-E419-137B-D2C07C65DDDB}"/>
              </a:ext>
            </a:extLst>
          </p:cNvPr>
          <p:cNvSpPr>
            <a:spLocks noChangeArrowheads="1"/>
          </p:cNvSpPr>
          <p:nvPr/>
        </p:nvSpPr>
        <p:spPr bwMode="auto">
          <a:xfrm>
            <a:off x="3939210" y="3836132"/>
            <a:ext cx="71627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encoder = </a:t>
            </a:r>
            <a:r>
              <a:rPr kumimoji="0" lang="en-US" altLang="en-US" sz="1100" b="1" i="0" u="none" strike="noStrike" cap="none" normalizeH="0" baseline="0" dirty="0" err="1">
                <a:ln>
                  <a:noFill/>
                </a:ln>
                <a:solidFill>
                  <a:schemeClr val="tx1"/>
                </a:solidFill>
                <a:effectLst/>
              </a:rPr>
              <a:t>LabelEncoder</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rPr>
              <a:t>: Initializes a label encoder.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rPr>
              <a:t>data['Label'] = </a:t>
            </a:r>
            <a:r>
              <a:rPr kumimoji="0" lang="en-US" altLang="en-US" sz="1100" b="1" i="0" u="none" strike="noStrike" cap="none" normalizeH="0" baseline="0" dirty="0" err="1">
                <a:ln>
                  <a:noFill/>
                </a:ln>
                <a:solidFill>
                  <a:schemeClr val="tx1"/>
                </a:solidFill>
                <a:effectLst/>
              </a:rPr>
              <a:t>encoder.fit_transform</a:t>
            </a:r>
            <a:r>
              <a:rPr kumimoji="0" lang="en-US" altLang="en-US" sz="1100" b="1" i="0" u="none" strike="noStrike" cap="none" normalizeH="0" baseline="0" dirty="0">
                <a:ln>
                  <a:noFill/>
                </a:ln>
                <a:solidFill>
                  <a:schemeClr val="tx1"/>
                </a:solidFill>
                <a:effectLst/>
              </a:rPr>
              <a:t>(data['Label'])</a:t>
            </a:r>
            <a:r>
              <a:rPr kumimoji="0" lang="en-US" altLang="en-US" sz="1100" b="0" i="0" u="none" strike="noStrike" cap="none" normalizeH="0" baseline="0" dirty="0">
                <a:ln>
                  <a:noFill/>
                </a:ln>
                <a:solidFill>
                  <a:schemeClr val="tx1"/>
                </a:solidFill>
                <a:effectLst/>
              </a:rPr>
              <a:t>: Encodes the categorical labels ('ham' and 'spam') into numerical format (0 and 1). </a:t>
            </a:r>
          </a:p>
        </p:txBody>
      </p:sp>
      <p:sp>
        <p:nvSpPr>
          <p:cNvPr id="13" name="Speech Bubble: Rectangle 12">
            <a:extLst>
              <a:ext uri="{FF2B5EF4-FFF2-40B4-BE49-F238E27FC236}">
                <a16:creationId xmlns:a16="http://schemas.microsoft.com/office/drawing/2014/main" id="{60770191-F57B-3FFD-47AB-794B7F52606A}"/>
              </a:ext>
            </a:extLst>
          </p:cNvPr>
          <p:cNvSpPr/>
          <p:nvPr/>
        </p:nvSpPr>
        <p:spPr>
          <a:xfrm>
            <a:off x="4124750" y="4656553"/>
            <a:ext cx="6213599" cy="402464"/>
          </a:xfrm>
          <a:prstGeom prst="wedgeRectCallout">
            <a:avLst>
              <a:gd name="adj1" fmla="val -90200"/>
              <a:gd name="adj2" fmla="val -1527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3">
            <a:extLst>
              <a:ext uri="{FF2B5EF4-FFF2-40B4-BE49-F238E27FC236}">
                <a16:creationId xmlns:a16="http://schemas.microsoft.com/office/drawing/2014/main" id="{30ABAC73-45A8-D3C5-6BCC-7504941E87E9}"/>
              </a:ext>
            </a:extLst>
          </p:cNvPr>
          <p:cNvSpPr>
            <a:spLocks noChangeArrowheads="1"/>
          </p:cNvSpPr>
          <p:nvPr/>
        </p:nvSpPr>
        <p:spPr bwMode="auto">
          <a:xfrm>
            <a:off x="4225778" y="4719074"/>
            <a:ext cx="61125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100" b="1" i="0" u="none" strike="noStrike" cap="none" normalizeH="0" baseline="0" dirty="0">
                <a:ln>
                  <a:noFill/>
                </a:ln>
                <a:solidFill>
                  <a:schemeClr val="tx1"/>
                </a:solidFill>
                <a:effectLst/>
              </a:rPr>
              <a:t>Initializes a tokenizer with a maximum vocabulary size (</a:t>
            </a:r>
            <a:r>
              <a:rPr kumimoji="0" lang="en-US" altLang="en-US" sz="1100" b="1" i="0" u="none" strike="noStrike" cap="none" normalizeH="0" baseline="0" dirty="0" err="1">
                <a:ln>
                  <a:noFill/>
                </a:ln>
                <a:solidFill>
                  <a:schemeClr val="tx1"/>
                </a:solidFill>
                <a:effectLst/>
              </a:rPr>
              <a:t>max_words</a:t>
            </a:r>
            <a:r>
              <a:rPr kumimoji="0" lang="en-US" altLang="en-US" sz="1100" b="1" i="0" u="none" strike="noStrike" cap="none" normalizeH="0" baseline="0" dirty="0">
                <a:ln>
                  <a:noFill/>
                </a:ln>
                <a:solidFill>
                  <a:schemeClr val="tx1"/>
                </a:solidFill>
                <a:effectLst/>
              </a:rPr>
              <a:t>) and fits it on the text data. </a:t>
            </a:r>
          </a:p>
        </p:txBody>
      </p:sp>
      <p:sp>
        <p:nvSpPr>
          <p:cNvPr id="16" name="Speech Bubble: Rectangle 15">
            <a:extLst>
              <a:ext uri="{FF2B5EF4-FFF2-40B4-BE49-F238E27FC236}">
                <a16:creationId xmlns:a16="http://schemas.microsoft.com/office/drawing/2014/main" id="{B003B6BD-C593-AA87-AFA7-CF8994F8EDAD}"/>
              </a:ext>
            </a:extLst>
          </p:cNvPr>
          <p:cNvSpPr/>
          <p:nvPr/>
        </p:nvSpPr>
        <p:spPr>
          <a:xfrm>
            <a:off x="5245384" y="5540525"/>
            <a:ext cx="6370655" cy="402464"/>
          </a:xfrm>
          <a:prstGeom prst="wedgeRectCallout">
            <a:avLst>
              <a:gd name="adj1" fmla="val -77135"/>
              <a:gd name="adj2" fmla="val 588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Speech Bubble: Rectangle 16">
            <a:extLst>
              <a:ext uri="{FF2B5EF4-FFF2-40B4-BE49-F238E27FC236}">
                <a16:creationId xmlns:a16="http://schemas.microsoft.com/office/drawing/2014/main" id="{1CB156B4-50B5-74A5-1F15-6355F7DB03E5}"/>
              </a:ext>
            </a:extLst>
          </p:cNvPr>
          <p:cNvSpPr/>
          <p:nvPr/>
        </p:nvSpPr>
        <p:spPr>
          <a:xfrm>
            <a:off x="5602368" y="6234853"/>
            <a:ext cx="5499642" cy="402464"/>
          </a:xfrm>
          <a:prstGeom prst="wedgeRectCallout">
            <a:avLst>
              <a:gd name="adj1" fmla="val -85863"/>
              <a:gd name="adj2" fmla="val 217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4C15D871-E636-FD3A-B38F-5ABEFCC4A56E}"/>
              </a:ext>
            </a:extLst>
          </p:cNvPr>
          <p:cNvSpPr txBox="1"/>
          <p:nvPr/>
        </p:nvSpPr>
        <p:spPr>
          <a:xfrm>
            <a:off x="5245384" y="5596092"/>
            <a:ext cx="6370655" cy="307777"/>
          </a:xfrm>
          <a:prstGeom prst="rect">
            <a:avLst/>
          </a:prstGeom>
          <a:noFill/>
        </p:spPr>
        <p:txBody>
          <a:bodyPr wrap="none" rtlCol="0">
            <a:spAutoFit/>
          </a:bodyPr>
          <a:lstStyle/>
          <a:p>
            <a:r>
              <a:rPr lang="en-US" sz="1400" b="1" dirty="0"/>
              <a:t>Converts text into sequences of integers based on the tokenizer's vocabulary.</a:t>
            </a:r>
            <a:endParaRPr lang="en-CA" sz="1400" b="1" dirty="0"/>
          </a:p>
        </p:txBody>
      </p:sp>
      <p:sp>
        <p:nvSpPr>
          <p:cNvPr id="20" name="Rectangle 4">
            <a:extLst>
              <a:ext uri="{FF2B5EF4-FFF2-40B4-BE49-F238E27FC236}">
                <a16:creationId xmlns:a16="http://schemas.microsoft.com/office/drawing/2014/main" id="{010E9A86-A796-E581-C793-6719F410BE10}"/>
              </a:ext>
            </a:extLst>
          </p:cNvPr>
          <p:cNvSpPr>
            <a:spLocks noChangeArrowheads="1"/>
          </p:cNvSpPr>
          <p:nvPr/>
        </p:nvSpPr>
        <p:spPr bwMode="auto">
          <a:xfrm>
            <a:off x="5581261" y="6299442"/>
            <a:ext cx="56749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Pads sequences to ensure they all have the same length (</a:t>
            </a:r>
            <a:r>
              <a:rPr kumimoji="0" lang="en-US" altLang="en-US" sz="1100" b="1" i="0" u="none" strike="noStrike" cap="none" normalizeH="0" baseline="0" dirty="0">
                <a:ln>
                  <a:noFill/>
                </a:ln>
                <a:solidFill>
                  <a:schemeClr val="tx1"/>
                </a:solidFill>
                <a:effectLst/>
                <a:latin typeface="Arial Unicode MS"/>
              </a:rPr>
              <a:t>max_sequence_length</a:t>
            </a:r>
            <a:r>
              <a:rPr kumimoji="0" lang="en-US" altLang="en-US" sz="1100" b="1" i="0" u="none" strike="noStrike" cap="none" normalizeH="0" baseline="0" dirty="0">
                <a:ln>
                  <a:noFill/>
                </a:ln>
                <a:solidFill>
                  <a:schemeClr val="tx1"/>
                </a:solidFill>
                <a:effectLst/>
              </a:rPr>
              <a:t>). </a:t>
            </a:r>
            <a:endParaRPr kumimoji="0" lang="en-US" altLang="en-US" sz="11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762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FBF1704C-A3AB-460D-8545-7750A38AE117}"/>
              </a:ext>
            </a:extLst>
          </p:cNvPr>
          <p:cNvPicPr>
            <a:picLocks noGrp="1" noChangeAspect="1"/>
          </p:cNvPicPr>
          <p:nvPr>
            <p:ph idx="1"/>
          </p:nvPr>
        </p:nvPicPr>
        <p:blipFill rotWithShape="1">
          <a:blip r:embed="rId2"/>
          <a:srcRect r="6666"/>
          <a:stretch/>
        </p:blipFill>
        <p:spPr>
          <a:xfrm>
            <a:off x="21" y="130804"/>
            <a:ext cx="12191979" cy="6857989"/>
          </a:xfrm>
          <a:prstGeom prst="rect">
            <a:avLst/>
          </a:prstGeom>
        </p:spPr>
      </p:pic>
      <p:sp>
        <p:nvSpPr>
          <p:cNvPr id="6" name="Speech Bubble: Rectangle 5">
            <a:extLst>
              <a:ext uri="{FF2B5EF4-FFF2-40B4-BE49-F238E27FC236}">
                <a16:creationId xmlns:a16="http://schemas.microsoft.com/office/drawing/2014/main" id="{B4FE628D-7B1F-51D1-2D96-59FFE43B3897}"/>
              </a:ext>
            </a:extLst>
          </p:cNvPr>
          <p:cNvSpPr/>
          <p:nvPr/>
        </p:nvSpPr>
        <p:spPr>
          <a:xfrm>
            <a:off x="3351209" y="210499"/>
            <a:ext cx="6876155" cy="455423"/>
          </a:xfrm>
          <a:prstGeom prst="wedgeRectCallout">
            <a:avLst>
              <a:gd name="adj1" fmla="val -66509"/>
              <a:gd name="adj2" fmla="val -73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1">
            <a:extLst>
              <a:ext uri="{FF2B5EF4-FFF2-40B4-BE49-F238E27FC236}">
                <a16:creationId xmlns:a16="http://schemas.microsoft.com/office/drawing/2014/main" id="{28644E38-F987-A257-BC5F-41E4AAF455F7}"/>
              </a:ext>
            </a:extLst>
          </p:cNvPr>
          <p:cNvSpPr>
            <a:spLocks noChangeArrowheads="1"/>
          </p:cNvSpPr>
          <p:nvPr/>
        </p:nvSpPr>
        <p:spPr bwMode="auto">
          <a:xfrm>
            <a:off x="3351209" y="295346"/>
            <a:ext cx="700384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100" b="1" i="0" u="none" strike="noStrike" cap="none" normalizeH="0" baseline="0" dirty="0">
                <a:ln>
                  <a:noFill/>
                </a:ln>
                <a:solidFill>
                  <a:schemeClr val="tx1"/>
                </a:solidFill>
                <a:effectLst/>
                <a:latin typeface="Arial Unicode MS"/>
              </a:rPr>
              <a:t>y = data['Label'].values</a:t>
            </a:r>
            <a:r>
              <a:rPr kumimoji="0" lang="en-US" altLang="en-US" sz="1100" b="1"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rPr>
              <a:t>assigns the values of the </a:t>
            </a:r>
            <a:r>
              <a:rPr kumimoji="0" lang="en-US" altLang="en-US" sz="1100" i="0" u="none" strike="noStrike" cap="none" normalizeH="0" baseline="0" dirty="0">
                <a:ln>
                  <a:noFill/>
                </a:ln>
                <a:solidFill>
                  <a:schemeClr val="tx1"/>
                </a:solidFill>
                <a:effectLst/>
                <a:latin typeface="Arial Unicode MS"/>
              </a:rPr>
              <a:t>'Label'</a:t>
            </a:r>
            <a:r>
              <a:rPr kumimoji="0" lang="en-US" altLang="en-US" sz="1100" i="0" u="none" strike="noStrike" cap="none" normalizeH="0" baseline="0" dirty="0">
                <a:ln>
                  <a:noFill/>
                </a:ln>
                <a:solidFill>
                  <a:schemeClr val="tx1"/>
                </a:solidFill>
                <a:effectLst/>
              </a:rPr>
              <a:t> column from the </a:t>
            </a:r>
            <a:r>
              <a:rPr kumimoji="0" lang="en-US" altLang="en-US" sz="1100" i="0" u="none" strike="noStrike" cap="none" normalizeH="0" baseline="0" dirty="0" err="1">
                <a:ln>
                  <a:noFill/>
                </a:ln>
                <a:solidFill>
                  <a:schemeClr val="tx1"/>
                </a:solidFill>
                <a:effectLst/>
              </a:rPr>
              <a:t>DataFrame</a:t>
            </a:r>
            <a:r>
              <a:rPr kumimoji="0" lang="en-US" altLang="en-US" sz="1100" i="0" u="none" strike="noStrike" cap="none" normalizeH="0" baseline="0" dirty="0">
                <a:ln>
                  <a:noFill/>
                </a:ln>
                <a:solidFill>
                  <a:schemeClr val="tx1"/>
                </a:solidFill>
                <a:effectLst/>
              </a:rPr>
              <a:t> </a:t>
            </a:r>
            <a:r>
              <a:rPr kumimoji="0" lang="en-US" altLang="en-US" sz="1100" b="1" i="0" u="none" strike="noStrike" cap="none" normalizeH="0" baseline="0" dirty="0">
                <a:ln>
                  <a:noFill/>
                </a:ln>
                <a:solidFill>
                  <a:schemeClr val="tx1"/>
                </a:solidFill>
                <a:effectLst/>
                <a:latin typeface="Arial Unicode MS"/>
              </a:rPr>
              <a:t>data</a:t>
            </a:r>
            <a:r>
              <a:rPr kumimoji="0" lang="en-US" altLang="en-US" sz="1100" b="1"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rPr>
              <a:t>to the variable </a:t>
            </a:r>
            <a:r>
              <a:rPr kumimoji="0" lang="en-US" altLang="en-US" sz="1100" b="1" i="0" u="none" strike="noStrike" cap="none" normalizeH="0" baseline="0" dirty="0">
                <a:ln>
                  <a:noFill/>
                </a:ln>
                <a:solidFill>
                  <a:schemeClr val="tx1"/>
                </a:solidFill>
                <a:effectLst/>
                <a:latin typeface="Arial Unicode MS"/>
              </a:rPr>
              <a:t>y</a:t>
            </a:r>
            <a:r>
              <a:rPr kumimoji="0" lang="en-US" altLang="en-US" sz="1100" b="1" i="0" u="none" strike="noStrike" cap="none" normalizeH="0" baseline="0" dirty="0">
                <a:ln>
                  <a:noFill/>
                </a:ln>
                <a:solidFill>
                  <a:schemeClr val="tx1"/>
                </a:solidFill>
                <a:effectLst/>
              </a:rPr>
              <a:t> </a:t>
            </a:r>
            <a:endParaRPr kumimoji="0" lang="en-US" altLang="en-US" sz="1100" b="1" i="0" u="none" strike="noStrike" cap="none" normalizeH="0" baseline="0" dirty="0">
              <a:ln>
                <a:noFill/>
              </a:ln>
              <a:solidFill>
                <a:schemeClr val="tx1"/>
              </a:solidFill>
              <a:effectLst/>
              <a:latin typeface="Arial" panose="020B0604020202020204" pitchFamily="34" charset="0"/>
            </a:endParaRPr>
          </a:p>
        </p:txBody>
      </p:sp>
      <p:sp>
        <p:nvSpPr>
          <p:cNvPr id="9" name="Speech Bubble: Rectangle 8">
            <a:extLst>
              <a:ext uri="{FF2B5EF4-FFF2-40B4-BE49-F238E27FC236}">
                <a16:creationId xmlns:a16="http://schemas.microsoft.com/office/drawing/2014/main" id="{EAB07D5A-0E24-05D6-37AF-4BDB0F0CA5F9}"/>
              </a:ext>
            </a:extLst>
          </p:cNvPr>
          <p:cNvSpPr/>
          <p:nvPr/>
        </p:nvSpPr>
        <p:spPr>
          <a:xfrm>
            <a:off x="7748384" y="1362631"/>
            <a:ext cx="4343401" cy="1785104"/>
          </a:xfrm>
          <a:prstGeom prst="wedgeRectCallout">
            <a:avLst>
              <a:gd name="adj1" fmla="val -66820"/>
              <a:gd name="adj2" fmla="val 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2">
            <a:extLst>
              <a:ext uri="{FF2B5EF4-FFF2-40B4-BE49-F238E27FC236}">
                <a16:creationId xmlns:a16="http://schemas.microsoft.com/office/drawing/2014/main" id="{EE708BA2-E18D-84B0-0C49-ABF2A998F631}"/>
              </a:ext>
            </a:extLst>
          </p:cNvPr>
          <p:cNvSpPr>
            <a:spLocks noChangeArrowheads="1"/>
          </p:cNvSpPr>
          <p:nvPr/>
        </p:nvSpPr>
        <p:spPr bwMode="auto">
          <a:xfrm>
            <a:off x="7753987" y="1362642"/>
            <a:ext cx="4337798"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Sequential()</a:t>
            </a:r>
            <a:r>
              <a:rPr kumimoji="0" lang="en-US" altLang="en-US" sz="1100" b="0" i="0" u="none" strike="noStrike" cap="none" normalizeH="0" baseline="0" dirty="0">
                <a:ln>
                  <a:noFill/>
                </a:ln>
                <a:solidFill>
                  <a:schemeClr val="tx1"/>
                </a:solidFill>
                <a:effectLst/>
                <a:latin typeface="Arial" panose="020B0604020202020204" pitchFamily="34" charset="0"/>
              </a:rPr>
              <a:t>: Initializes a sequential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model.add</a:t>
            </a:r>
            <a:r>
              <a:rPr kumimoji="0" lang="en-US" altLang="en-US" sz="1100" b="1" i="0" u="none" strike="noStrike" cap="none" normalizeH="0" baseline="0" dirty="0">
                <a:ln>
                  <a:noFill/>
                </a:ln>
                <a:solidFill>
                  <a:schemeClr val="tx1"/>
                </a:solidFill>
                <a:effectLst/>
                <a:latin typeface="Arial" panose="020B0604020202020204" pitchFamily="34" charset="0"/>
              </a:rPr>
              <a:t>(Embedding(</a:t>
            </a:r>
            <a:r>
              <a:rPr kumimoji="0" lang="en-US" altLang="en-US" sz="1100" b="1" i="0" u="none" strike="noStrike" cap="none" normalizeH="0" baseline="0" dirty="0" err="1">
                <a:ln>
                  <a:noFill/>
                </a:ln>
                <a:solidFill>
                  <a:schemeClr val="tx1"/>
                </a:solidFill>
                <a:effectLst/>
                <a:latin typeface="Arial" panose="020B0604020202020204" pitchFamily="34" charset="0"/>
              </a:rPr>
              <a:t>input_dim</a:t>
            </a:r>
            <a:r>
              <a:rPr kumimoji="0" lang="en-US" altLang="en-US" sz="1100" b="1" i="0" u="none" strike="noStrike" cap="none" normalizeH="0" baseline="0" dirty="0">
                <a:ln>
                  <a:noFill/>
                </a:ln>
                <a:solidFill>
                  <a:schemeClr val="tx1"/>
                </a:solidFill>
                <a:effectLst/>
                <a:latin typeface="Arial" panose="020B0604020202020204" pitchFamily="34" charset="0"/>
              </a:rPr>
              <a:t>=</a:t>
            </a:r>
            <a:r>
              <a:rPr kumimoji="0" lang="en-US" altLang="en-US" sz="1100" b="1" i="0" u="none" strike="noStrike" cap="none" normalizeH="0" baseline="0" dirty="0" err="1">
                <a:ln>
                  <a:noFill/>
                </a:ln>
                <a:solidFill>
                  <a:schemeClr val="tx1"/>
                </a:solidFill>
                <a:effectLst/>
                <a:latin typeface="Arial" panose="020B0604020202020204" pitchFamily="34" charset="0"/>
              </a:rPr>
              <a:t>max_words</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output_dim</a:t>
            </a:r>
            <a:r>
              <a:rPr kumimoji="0" lang="en-US" altLang="en-US" sz="1100" b="1" i="0" u="none" strike="noStrike" cap="none" normalizeH="0" baseline="0" dirty="0">
                <a:ln>
                  <a:noFill/>
                </a:ln>
                <a:solidFill>
                  <a:schemeClr val="tx1"/>
                </a:solidFill>
                <a:effectLst/>
                <a:latin typeface="Arial" panose="020B0604020202020204" pitchFamily="34" charset="0"/>
              </a:rPr>
              <a:t>=64, </a:t>
            </a:r>
            <a:r>
              <a:rPr kumimoji="0" lang="en-US" altLang="en-US" sz="1100" b="1" i="0" u="none" strike="noStrike" cap="none" normalizeH="0" baseline="0" dirty="0" err="1">
                <a:ln>
                  <a:noFill/>
                </a:ln>
                <a:solidFill>
                  <a:schemeClr val="tx1"/>
                </a:solidFill>
                <a:effectLst/>
                <a:latin typeface="Arial" panose="020B0604020202020204" pitchFamily="34" charset="0"/>
              </a:rPr>
              <a:t>input_length</a:t>
            </a:r>
            <a:r>
              <a:rPr kumimoji="0" lang="en-US" altLang="en-US" sz="1100" b="1" i="0" u="none" strike="noStrike" cap="none" normalizeH="0" baseline="0" dirty="0">
                <a:ln>
                  <a:noFill/>
                </a:ln>
                <a:solidFill>
                  <a:schemeClr val="tx1"/>
                </a:solidFill>
                <a:effectLst/>
                <a:latin typeface="Arial" panose="020B0604020202020204" pitchFamily="34" charset="0"/>
              </a:rPr>
              <a:t>=max_sequence_length))</a:t>
            </a:r>
            <a:r>
              <a:rPr kumimoji="0" lang="en-US" altLang="en-US" sz="1100" b="0" i="0" u="none" strike="noStrike" cap="none" normalizeH="0" baseline="0" dirty="0">
                <a:ln>
                  <a:noFill/>
                </a:ln>
                <a:solidFill>
                  <a:schemeClr val="tx1"/>
                </a:solidFill>
                <a:effectLst/>
                <a:latin typeface="Arial" panose="020B0604020202020204" pitchFamily="34" charset="0"/>
              </a:rPr>
              <a:t>: Adds an embedding layer for word embeddings.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model.add</a:t>
            </a:r>
            <a:r>
              <a:rPr kumimoji="0" lang="en-US" altLang="en-US" sz="1100" b="1" i="0" u="none" strike="noStrike" cap="none" normalizeH="0" baseline="0" dirty="0">
                <a:ln>
                  <a:noFill/>
                </a:ln>
                <a:solidFill>
                  <a:schemeClr val="tx1"/>
                </a:solidFill>
                <a:effectLst/>
                <a:latin typeface="Arial" panose="020B0604020202020204" pitchFamily="34" charset="0"/>
              </a:rPr>
              <a:t>(</a:t>
            </a:r>
            <a:r>
              <a:rPr kumimoji="0" lang="en-US" altLang="en-US" sz="1100" b="1" i="0" u="none" strike="noStrike" cap="none" normalizeH="0" baseline="0" dirty="0" err="1">
                <a:ln>
                  <a:noFill/>
                </a:ln>
                <a:solidFill>
                  <a:schemeClr val="tx1"/>
                </a:solidFill>
                <a:effectLst/>
                <a:latin typeface="Arial" panose="020B0604020202020204" pitchFamily="34" charset="0"/>
              </a:rPr>
              <a:t>SimpleRNN</a:t>
            </a:r>
            <a:r>
              <a:rPr kumimoji="0" lang="en-US" altLang="en-US" sz="1100" b="1" i="0" u="none" strike="noStrike" cap="none" normalizeH="0" baseline="0" dirty="0">
                <a:ln>
                  <a:noFill/>
                </a:ln>
                <a:solidFill>
                  <a:schemeClr val="tx1"/>
                </a:solidFill>
                <a:effectLst/>
                <a:latin typeface="Arial" panose="020B0604020202020204" pitchFamily="34" charset="0"/>
              </a:rPr>
              <a:t>(64, </a:t>
            </a:r>
            <a:r>
              <a:rPr kumimoji="0" lang="en-US" altLang="en-US" sz="1100" b="1" i="0" u="none" strike="noStrike" cap="none" normalizeH="0" baseline="0" dirty="0" err="1">
                <a:ln>
                  <a:noFill/>
                </a:ln>
                <a:solidFill>
                  <a:schemeClr val="tx1"/>
                </a:solidFill>
                <a:effectLst/>
                <a:latin typeface="Arial" panose="020B0604020202020204" pitchFamily="34" charset="0"/>
              </a:rPr>
              <a:t>return_sequences</a:t>
            </a:r>
            <a:r>
              <a:rPr kumimoji="0" lang="en-US" altLang="en-US" sz="1100" b="1" i="0" u="none" strike="noStrike" cap="none" normalizeH="0" baseline="0" dirty="0">
                <a:ln>
                  <a:noFill/>
                </a:ln>
                <a:solidFill>
                  <a:schemeClr val="tx1"/>
                </a:solidFill>
                <a:effectLst/>
                <a:latin typeface="Arial" panose="020B0604020202020204" pitchFamily="34" charset="0"/>
              </a:rPr>
              <a:t>=False))</a:t>
            </a:r>
            <a:r>
              <a:rPr kumimoji="0" lang="en-US" altLang="en-US" sz="1100" b="0" i="0" u="none" strike="noStrike" cap="none" normalizeH="0" baseline="0" dirty="0">
                <a:ln>
                  <a:noFill/>
                </a:ln>
                <a:solidFill>
                  <a:schemeClr val="tx1"/>
                </a:solidFill>
                <a:effectLst/>
                <a:latin typeface="Arial" panose="020B0604020202020204" pitchFamily="34" charset="0"/>
              </a:rPr>
              <a:t>: Adds a Simple RNN layer with 64 units.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model.add</a:t>
            </a:r>
            <a:r>
              <a:rPr kumimoji="0" lang="en-US" altLang="en-US" sz="1100" b="1" i="0" u="none" strike="noStrike" cap="none" normalizeH="0" baseline="0" dirty="0">
                <a:ln>
                  <a:noFill/>
                </a:ln>
                <a:solidFill>
                  <a:schemeClr val="tx1"/>
                </a:solidFill>
                <a:effectLst/>
                <a:latin typeface="Arial" panose="020B0604020202020204" pitchFamily="34" charset="0"/>
              </a:rPr>
              <a:t>(Dropout(0.5))</a:t>
            </a:r>
            <a:r>
              <a:rPr kumimoji="0" lang="en-US" altLang="en-US" sz="1100" b="0" i="0" u="none" strike="noStrike" cap="none" normalizeH="0" baseline="0" dirty="0">
                <a:ln>
                  <a:noFill/>
                </a:ln>
                <a:solidFill>
                  <a:schemeClr val="tx1"/>
                </a:solidFill>
                <a:effectLst/>
                <a:latin typeface="Arial" panose="020B0604020202020204" pitchFamily="34" charset="0"/>
              </a:rPr>
              <a:t>: Adds a dropout layer to prevent overfitting.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model.add</a:t>
            </a:r>
            <a:r>
              <a:rPr kumimoji="0" lang="en-US" altLang="en-US" sz="1100" b="1" i="0" u="none" strike="noStrike" cap="none" normalizeH="0" baseline="0" dirty="0">
                <a:ln>
                  <a:noFill/>
                </a:ln>
                <a:solidFill>
                  <a:schemeClr val="tx1"/>
                </a:solidFill>
                <a:effectLst/>
                <a:latin typeface="Arial" panose="020B0604020202020204" pitchFamily="34" charset="0"/>
              </a:rPr>
              <a:t>(Dense(1, activation='sigmoid'))</a:t>
            </a:r>
            <a:r>
              <a:rPr kumimoji="0" lang="en-US" altLang="en-US" sz="1100" b="0" i="0" u="none" strike="noStrike" cap="none" normalizeH="0" baseline="0" dirty="0">
                <a:ln>
                  <a:noFill/>
                </a:ln>
                <a:solidFill>
                  <a:schemeClr val="tx1"/>
                </a:solidFill>
                <a:effectLst/>
                <a:latin typeface="Arial" panose="020B0604020202020204" pitchFamily="34" charset="0"/>
              </a:rPr>
              <a:t>: Adds a dense layer with a sigmoid activation function for binary classification.</a:t>
            </a:r>
          </a:p>
        </p:txBody>
      </p:sp>
      <p:sp>
        <p:nvSpPr>
          <p:cNvPr id="13" name="Speech Bubble: Rectangle 12">
            <a:extLst>
              <a:ext uri="{FF2B5EF4-FFF2-40B4-BE49-F238E27FC236}">
                <a16:creationId xmlns:a16="http://schemas.microsoft.com/office/drawing/2014/main" id="{9D6C2E23-E77A-FF65-60E9-C39A2D47A6AB}"/>
              </a:ext>
            </a:extLst>
          </p:cNvPr>
          <p:cNvSpPr/>
          <p:nvPr/>
        </p:nvSpPr>
        <p:spPr>
          <a:xfrm>
            <a:off x="4979504" y="3230218"/>
            <a:ext cx="6192079" cy="329582"/>
          </a:xfrm>
          <a:prstGeom prst="wedgeRectCallout">
            <a:avLst>
              <a:gd name="adj1" fmla="val -70913"/>
              <a:gd name="adj2" fmla="val -943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FB0BBC1C-0488-A0BE-F8CA-4C4505D07A03}"/>
              </a:ext>
            </a:extLst>
          </p:cNvPr>
          <p:cNvSpPr txBox="1"/>
          <p:nvPr/>
        </p:nvSpPr>
        <p:spPr>
          <a:xfrm>
            <a:off x="4979504" y="3298189"/>
            <a:ext cx="6282489" cy="261610"/>
          </a:xfrm>
          <a:prstGeom prst="rect">
            <a:avLst/>
          </a:prstGeom>
          <a:noFill/>
        </p:spPr>
        <p:txBody>
          <a:bodyPr wrap="none" rtlCol="0">
            <a:spAutoFit/>
          </a:bodyPr>
          <a:lstStyle/>
          <a:p>
            <a:r>
              <a:rPr kumimoji="0" lang="en-US" altLang="en-US" sz="1100" b="0" i="0" u="none" strike="noStrike" cap="none" normalizeH="0" baseline="0" dirty="0">
                <a:ln>
                  <a:noFill/>
                </a:ln>
                <a:solidFill>
                  <a:schemeClr val="tx1"/>
                </a:solidFill>
                <a:effectLst/>
                <a:latin typeface="Arial" panose="020B0604020202020204" pitchFamily="34" charset="0"/>
              </a:rPr>
              <a:t>Compiles the model with Adam optimizer, binary </a:t>
            </a:r>
            <a:r>
              <a:rPr kumimoji="0" lang="en-US" altLang="en-US" sz="1100" b="0" i="0" u="none" strike="noStrike" cap="none" normalizeH="0" baseline="0" dirty="0" err="1">
                <a:ln>
                  <a:noFill/>
                </a:ln>
                <a:solidFill>
                  <a:schemeClr val="tx1"/>
                </a:solidFill>
                <a:effectLst/>
                <a:latin typeface="Arial" panose="020B0604020202020204" pitchFamily="34" charset="0"/>
              </a:rPr>
              <a:t>crossentropy</a:t>
            </a:r>
            <a:r>
              <a:rPr kumimoji="0" lang="en-US" altLang="en-US" sz="1100" b="0" i="0" u="none" strike="noStrike" cap="none" normalizeH="0" baseline="0" dirty="0">
                <a:ln>
                  <a:noFill/>
                </a:ln>
                <a:solidFill>
                  <a:schemeClr val="tx1"/>
                </a:solidFill>
                <a:effectLst/>
                <a:latin typeface="Arial" panose="020B0604020202020204" pitchFamily="34" charset="0"/>
              </a:rPr>
              <a:t> loss function, and accuracy metric. </a:t>
            </a:r>
          </a:p>
        </p:txBody>
      </p:sp>
      <p:sp>
        <p:nvSpPr>
          <p:cNvPr id="15" name="Speech Bubble: Rectangle 14">
            <a:extLst>
              <a:ext uri="{FF2B5EF4-FFF2-40B4-BE49-F238E27FC236}">
                <a16:creationId xmlns:a16="http://schemas.microsoft.com/office/drawing/2014/main" id="{C50BF933-C16E-1CF6-CF00-FF8DE7A1D744}"/>
              </a:ext>
            </a:extLst>
          </p:cNvPr>
          <p:cNvSpPr/>
          <p:nvPr/>
        </p:nvSpPr>
        <p:spPr>
          <a:xfrm>
            <a:off x="4277654" y="4492628"/>
            <a:ext cx="7814131" cy="329582"/>
          </a:xfrm>
          <a:prstGeom prst="wedgeRectCallout">
            <a:avLst>
              <a:gd name="adj1" fmla="val -57304"/>
              <a:gd name="adj2" fmla="val -1124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peech Bubble: Rectangle 15">
            <a:extLst>
              <a:ext uri="{FF2B5EF4-FFF2-40B4-BE49-F238E27FC236}">
                <a16:creationId xmlns:a16="http://schemas.microsoft.com/office/drawing/2014/main" id="{B1BCB7EB-99AE-4DF3-E941-0CB10B316475}"/>
              </a:ext>
            </a:extLst>
          </p:cNvPr>
          <p:cNvSpPr/>
          <p:nvPr/>
        </p:nvSpPr>
        <p:spPr>
          <a:xfrm>
            <a:off x="5131904" y="5019177"/>
            <a:ext cx="6192079" cy="616310"/>
          </a:xfrm>
          <a:prstGeom prst="wedgeRectCallout">
            <a:avLst>
              <a:gd name="adj1" fmla="val -76370"/>
              <a:gd name="adj2" fmla="val -668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3A052E7A-01EE-E2A0-128E-A6204A0FDBF6}"/>
              </a:ext>
            </a:extLst>
          </p:cNvPr>
          <p:cNvSpPr txBox="1"/>
          <p:nvPr/>
        </p:nvSpPr>
        <p:spPr>
          <a:xfrm>
            <a:off x="4277654" y="4371920"/>
            <a:ext cx="7914346" cy="276999"/>
          </a:xfrm>
          <a:prstGeom prst="rect">
            <a:avLst/>
          </a:prstGeom>
          <a:noFill/>
        </p:spPr>
        <p:txBody>
          <a:bodyPr wrap="none" rtlCol="0">
            <a:spAutoFit/>
          </a:bodyPr>
          <a:lstStyle/>
          <a:p>
            <a:r>
              <a:rPr lang="en-US" sz="1200" b="1" dirty="0"/>
              <a:t>Trains the model on the training data for 10 epochs with a batch size of 32, validating on 20% of the training data.</a:t>
            </a:r>
            <a:endParaRPr lang="en-CA" sz="1200" b="1" dirty="0"/>
          </a:p>
        </p:txBody>
      </p:sp>
      <p:sp>
        <p:nvSpPr>
          <p:cNvPr id="19" name="TextBox 18">
            <a:extLst>
              <a:ext uri="{FF2B5EF4-FFF2-40B4-BE49-F238E27FC236}">
                <a16:creationId xmlns:a16="http://schemas.microsoft.com/office/drawing/2014/main" id="{99103626-9CE7-1B10-4036-3FD530DBA3EE}"/>
              </a:ext>
            </a:extLst>
          </p:cNvPr>
          <p:cNvSpPr txBox="1"/>
          <p:nvPr/>
        </p:nvSpPr>
        <p:spPr>
          <a:xfrm>
            <a:off x="5100898" y="5042853"/>
            <a:ext cx="6039700" cy="646331"/>
          </a:xfrm>
          <a:prstGeom prst="rect">
            <a:avLst/>
          </a:prstGeom>
          <a:noFill/>
        </p:spPr>
        <p:txBody>
          <a:bodyPr wrap="square" rtlCol="0">
            <a:spAutoFit/>
          </a:bodyPr>
          <a:lstStyle/>
          <a:p>
            <a:r>
              <a:rPr lang="en-US" dirty="0"/>
              <a:t>Evaluates the model on the test data and prints the test accuracy.</a:t>
            </a:r>
            <a:endParaRPr lang="en-CA" dirty="0"/>
          </a:p>
        </p:txBody>
      </p:sp>
    </p:spTree>
    <p:extLst>
      <p:ext uri="{BB962C8B-B14F-4D97-AF65-F5344CB8AC3E}">
        <p14:creationId xmlns:p14="http://schemas.microsoft.com/office/powerpoint/2010/main" val="944572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A09F948-DB9C-8EFB-5B3A-63E3D18133D9}"/>
              </a:ext>
            </a:extLst>
          </p:cNvPr>
          <p:cNvPicPr>
            <a:picLocks noGrp="1" noChangeAspect="1"/>
          </p:cNvPicPr>
          <p:nvPr>
            <p:ph idx="1"/>
          </p:nvPr>
        </p:nvPicPr>
        <p:blipFill rotWithShape="1">
          <a:blip r:embed="rId2"/>
          <a:srcRect b="1747"/>
          <a:stretch/>
        </p:blipFill>
        <p:spPr>
          <a:xfrm>
            <a:off x="20" y="10"/>
            <a:ext cx="8378667" cy="6857989"/>
          </a:xfrm>
          <a:prstGeom prst="rect">
            <a:avLst/>
          </a:prstGeom>
        </p:spPr>
      </p:pic>
      <p:pic>
        <p:nvPicPr>
          <p:cNvPr id="7" name="Picture 6">
            <a:extLst>
              <a:ext uri="{FF2B5EF4-FFF2-40B4-BE49-F238E27FC236}">
                <a16:creationId xmlns:a16="http://schemas.microsoft.com/office/drawing/2014/main" id="{3E9DD03A-0CE2-08BC-A348-0BC3F8DE967E}"/>
              </a:ext>
            </a:extLst>
          </p:cNvPr>
          <p:cNvPicPr>
            <a:picLocks noChangeAspect="1"/>
          </p:cNvPicPr>
          <p:nvPr/>
        </p:nvPicPr>
        <p:blipFill rotWithShape="1">
          <a:blip r:embed="rId3"/>
          <a:srcRect t="1822" b="-1"/>
          <a:stretch/>
        </p:blipFill>
        <p:spPr>
          <a:xfrm>
            <a:off x="7190850" y="1769165"/>
            <a:ext cx="4671465" cy="3389244"/>
          </a:xfrm>
          <a:prstGeom prst="rect">
            <a:avLst/>
          </a:prstGeom>
        </p:spPr>
      </p:pic>
    </p:spTree>
    <p:extLst>
      <p:ext uri="{BB962C8B-B14F-4D97-AF65-F5344CB8AC3E}">
        <p14:creationId xmlns:p14="http://schemas.microsoft.com/office/powerpoint/2010/main" val="371651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37ACB85-7C36-2AE5-F86F-88EA6FD2735E}"/>
              </a:ext>
            </a:extLst>
          </p:cNvPr>
          <p:cNvPicPr>
            <a:picLocks noGrp="1" noChangeAspect="1"/>
          </p:cNvPicPr>
          <p:nvPr>
            <p:ph idx="1"/>
          </p:nvPr>
        </p:nvPicPr>
        <p:blipFill rotWithShape="1">
          <a:blip r:embed="rId2"/>
          <a:srcRect t="1316"/>
          <a:stretch/>
        </p:blipFill>
        <p:spPr>
          <a:xfrm>
            <a:off x="20" y="10"/>
            <a:ext cx="12191979" cy="6857989"/>
          </a:xfrm>
          <a:prstGeom prst="rect">
            <a:avLst/>
          </a:prstGeom>
        </p:spPr>
      </p:pic>
    </p:spTree>
    <p:extLst>
      <p:ext uri="{BB962C8B-B14F-4D97-AF65-F5344CB8AC3E}">
        <p14:creationId xmlns:p14="http://schemas.microsoft.com/office/powerpoint/2010/main" val="129749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D338DA9-DE3A-BD3D-81FA-B72496226FFD}"/>
              </a:ext>
            </a:extLst>
          </p:cNvPr>
          <p:cNvPicPr>
            <a:picLocks noGrp="1" noChangeAspect="1"/>
          </p:cNvPicPr>
          <p:nvPr>
            <p:ph idx="1"/>
          </p:nvPr>
        </p:nvPicPr>
        <p:blipFill rotWithShape="1">
          <a:blip r:embed="rId3"/>
          <a:srcRect l="15245" t="39855" r="14483" b="6522"/>
          <a:stretch/>
        </p:blipFill>
        <p:spPr>
          <a:xfrm>
            <a:off x="318052" y="278296"/>
            <a:ext cx="11549270" cy="6341165"/>
          </a:xfrm>
          <a:prstGeom prst="rect">
            <a:avLst/>
          </a:prstGeom>
        </p:spPr>
      </p:pic>
    </p:spTree>
    <p:extLst>
      <p:ext uri="{BB962C8B-B14F-4D97-AF65-F5344CB8AC3E}">
        <p14:creationId xmlns:p14="http://schemas.microsoft.com/office/powerpoint/2010/main" val="235331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D18D12-C125-E05E-294C-53DEC4B2B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C087DC-74C2-E8F2-4A26-B3AFB35DD5EC}"/>
              </a:ext>
            </a:extLst>
          </p:cNvPr>
          <p:cNvPicPr>
            <a:picLocks noGrp="1" noChangeAspect="1"/>
          </p:cNvPicPr>
          <p:nvPr>
            <p:ph idx="1"/>
          </p:nvPr>
        </p:nvPicPr>
        <p:blipFill rotWithShape="1">
          <a:blip r:embed="rId2"/>
          <a:srcRect r="9334" b="1"/>
          <a:stretch/>
        </p:blipFill>
        <p:spPr>
          <a:xfrm>
            <a:off x="20" y="10"/>
            <a:ext cx="12191979" cy="6857989"/>
          </a:xfrm>
          <a:prstGeom prst="rect">
            <a:avLst/>
          </a:prstGeom>
        </p:spPr>
      </p:pic>
    </p:spTree>
    <p:extLst>
      <p:ext uri="{BB962C8B-B14F-4D97-AF65-F5344CB8AC3E}">
        <p14:creationId xmlns:p14="http://schemas.microsoft.com/office/powerpoint/2010/main" val="1214766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9A4A8-425E-EB63-0336-17B4070A0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399" y="952500"/>
            <a:ext cx="10258245"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15E510FF-5311-160F-87C1-005AECC99A06}"/>
              </a:ext>
            </a:extLst>
          </p:cNvPr>
          <p:cNvPicPr>
            <a:picLocks noGrp="1" noChangeAspect="1"/>
          </p:cNvPicPr>
          <p:nvPr>
            <p:ph idx="1"/>
          </p:nvPr>
        </p:nvPicPr>
        <p:blipFill rotWithShape="1">
          <a:blip r:embed="rId2"/>
          <a:srcRect l="2354" t="2192" r="4199" b="3"/>
          <a:stretch/>
        </p:blipFill>
        <p:spPr>
          <a:xfrm>
            <a:off x="289368" y="405114"/>
            <a:ext cx="11632556" cy="6192455"/>
          </a:xfrm>
          <a:prstGeom prst="rect">
            <a:avLst/>
          </a:prstGeom>
        </p:spPr>
      </p:pic>
    </p:spTree>
    <p:extLst>
      <p:ext uri="{BB962C8B-B14F-4D97-AF65-F5344CB8AC3E}">
        <p14:creationId xmlns:p14="http://schemas.microsoft.com/office/powerpoint/2010/main" val="1360852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1E60F38-0A1D-C3DD-D382-25DFCADC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0884109-440A-074C-4E04-C4C47A60F5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445" b="1"/>
          <a:stretch/>
        </p:blipFill>
        <p:spPr>
          <a:xfrm>
            <a:off x="20" y="10"/>
            <a:ext cx="12191979" cy="6857989"/>
          </a:xfrm>
          <a:prstGeom prst="rect">
            <a:avLst/>
          </a:prstGeom>
        </p:spPr>
      </p:pic>
      <p:sp>
        <p:nvSpPr>
          <p:cNvPr id="19" name="Rectangle 18">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1295400"/>
            <a:ext cx="9601200" cy="42672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974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22" name="Title 5">
            <a:extLst>
              <a:ext uri="{FF2B5EF4-FFF2-40B4-BE49-F238E27FC236}">
                <a16:creationId xmlns:a16="http://schemas.microsoft.com/office/drawing/2014/main" id="{085EE113-5E15-F3BF-1F7C-C659906293C9}"/>
              </a:ext>
            </a:extLst>
          </p:cNvPr>
          <p:cNvSpPr>
            <a:spLocks noGrp="1"/>
          </p:cNvSpPr>
          <p:nvPr>
            <p:ph type="title"/>
          </p:nvPr>
        </p:nvSpPr>
        <p:spPr>
          <a:xfrm>
            <a:off x="1441315" y="314425"/>
            <a:ext cx="9601200" cy="571118"/>
          </a:xfrm>
          <a:prstGeom prst="rect">
            <a:avLst/>
          </a:prstGeom>
          <a:solidFill>
            <a:schemeClr val="accent5">
              <a:lumMod val="20000"/>
              <a:lumOff val="80000"/>
            </a:schemeClr>
          </a:solidFill>
          <a:ln>
            <a:solidFill>
              <a:schemeClr val="tx1"/>
            </a:solidFill>
          </a:ln>
        </p:spPr>
        <p:txBody>
          <a:bodyPr wrap="square" lIns="91440" tIns="45720" rIns="91440" bIns="45720">
            <a:spAutoFit/>
          </a:bodyPr>
          <a:lstStyle/>
          <a:p>
            <a:pPr algn="ctr"/>
            <a:r>
              <a:rPr lang="en-US"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WHY EMAIL SPAM FRAUD DETECTION?</a:t>
            </a:r>
          </a:p>
        </p:txBody>
      </p:sp>
      <p:pic>
        <p:nvPicPr>
          <p:cNvPr id="23" name="Picture 22">
            <a:extLst>
              <a:ext uri="{FF2B5EF4-FFF2-40B4-BE49-F238E27FC236}">
                <a16:creationId xmlns:a16="http://schemas.microsoft.com/office/drawing/2014/main" id="{C817BB50-8F95-106B-6E29-0AA6AA0BB383}"/>
              </a:ext>
            </a:extLst>
          </p:cNvPr>
          <p:cNvPicPr>
            <a:picLocks noChangeAspect="1"/>
          </p:cNvPicPr>
          <p:nvPr/>
        </p:nvPicPr>
        <p:blipFill>
          <a:blip r:embed="rId3"/>
          <a:stretch>
            <a:fillRect/>
          </a:stretch>
        </p:blipFill>
        <p:spPr>
          <a:xfrm>
            <a:off x="6933749" y="3239399"/>
            <a:ext cx="4877700" cy="3396099"/>
          </a:xfrm>
          <a:prstGeom prst="rect">
            <a:avLst/>
          </a:prstGeom>
          <a:ln>
            <a:noFill/>
          </a:ln>
          <a:effectLst>
            <a:outerShdw blurRad="190500" algn="tl" rotWithShape="0">
              <a:srgbClr val="000000">
                <a:alpha val="70000"/>
              </a:srgbClr>
            </a:outerShdw>
          </a:effectLst>
        </p:spPr>
      </p:pic>
      <p:sp>
        <p:nvSpPr>
          <p:cNvPr id="29" name="TextBox 28">
            <a:extLst>
              <a:ext uri="{FF2B5EF4-FFF2-40B4-BE49-F238E27FC236}">
                <a16:creationId xmlns:a16="http://schemas.microsoft.com/office/drawing/2014/main" id="{11DC4254-DC1E-6EDE-E5E7-8199592B07A8}"/>
              </a:ext>
            </a:extLst>
          </p:cNvPr>
          <p:cNvSpPr txBox="1"/>
          <p:nvPr/>
        </p:nvSpPr>
        <p:spPr>
          <a:xfrm>
            <a:off x="295433" y="1008594"/>
            <a:ext cx="11641667" cy="1335109"/>
          </a:xfrm>
          <a:prstGeom prst="rect">
            <a:avLst/>
          </a:prstGeom>
          <a:solidFill>
            <a:schemeClr val="accent1">
              <a:lumMod val="50000"/>
              <a:alpha val="80000"/>
            </a:schemeClr>
          </a:solidFill>
          <a:ln>
            <a:solidFill>
              <a:schemeClr val="bg1"/>
            </a:solidFill>
          </a:ln>
        </p:spPr>
        <p:txBody>
          <a:bodyPr wrap="square">
            <a:spAutoFit/>
          </a:bodyPr>
          <a:lstStyle/>
          <a:p>
            <a:pPr>
              <a:lnSpc>
                <a:spcPct val="150000"/>
              </a:lnSpc>
            </a:pPr>
            <a:r>
              <a:rPr lang="en-US" sz="1100" dirty="0">
                <a:solidFill>
                  <a:schemeClr val="accent1">
                    <a:lumMod val="40000"/>
                    <a:lumOff val="60000"/>
                  </a:schemeClr>
                </a:solidFill>
                <a:latin typeface="Posterama" panose="020B0504020200020000" pitchFamily="34" charset="0"/>
                <a:cs typeface="Posterama" panose="020B0504020200020000" pitchFamily="34" charset="0"/>
              </a:rPr>
              <a:t>SOME OF THE ISSUES ADDRESSED IN CANADA:</a:t>
            </a:r>
          </a:p>
          <a:p>
            <a:pPr>
              <a:lnSpc>
                <a:spcPct val="150000"/>
              </a:lnSpc>
            </a:pPr>
            <a:r>
              <a:rPr lang="en-US" sz="1100" u="sng" dirty="0">
                <a:solidFill>
                  <a:schemeClr val="accent1">
                    <a:lumMod val="40000"/>
                    <a:lumOff val="60000"/>
                  </a:schemeClr>
                </a:solidFill>
                <a:latin typeface="Posterama" panose="020B0504020200020000" pitchFamily="34" charset="0"/>
                <a:cs typeface="Posterama" panose="020B0504020200020000" pitchFamily="34" charset="0"/>
              </a:rPr>
              <a:t>High Volume of Spam</a:t>
            </a:r>
            <a:r>
              <a:rPr lang="en-US" sz="1100" dirty="0">
                <a:solidFill>
                  <a:schemeClr val="accent1">
                    <a:lumMod val="40000"/>
                    <a:lumOff val="60000"/>
                  </a:schemeClr>
                </a:solidFill>
                <a:latin typeface="Posterama" panose="020B0504020200020000" pitchFamily="34" charset="0"/>
                <a:cs typeface="Posterama" panose="020B0504020200020000" pitchFamily="34" charset="0"/>
              </a:rPr>
              <a:t>: Spam remains a significant issue globally, constituting 45% of all email communications. This trend has persisted into the fiscal year 2021-2022.</a:t>
            </a:r>
          </a:p>
          <a:p>
            <a:pPr>
              <a:lnSpc>
                <a:spcPct val="150000"/>
              </a:lnSpc>
            </a:pPr>
            <a:r>
              <a:rPr lang="en-US" sz="1100" u="sng" dirty="0">
                <a:solidFill>
                  <a:schemeClr val="accent1">
                    <a:lumMod val="40000"/>
                    <a:lumOff val="60000"/>
                  </a:schemeClr>
                </a:solidFill>
                <a:latin typeface="Posterama" panose="020B0504020200020000" pitchFamily="34" charset="0"/>
                <a:cs typeface="Posterama" panose="020B0504020200020000" pitchFamily="34" charset="0"/>
              </a:rPr>
              <a:t>Increase in Spam Reports</a:t>
            </a:r>
            <a:r>
              <a:rPr lang="en-US" sz="1100" dirty="0">
                <a:solidFill>
                  <a:schemeClr val="accent1">
                    <a:lumMod val="40000"/>
                    <a:lumOff val="60000"/>
                  </a:schemeClr>
                </a:solidFill>
                <a:latin typeface="Posterama" panose="020B0504020200020000" pitchFamily="34" charset="0"/>
                <a:cs typeface="Posterama" panose="020B0504020200020000" pitchFamily="34" charset="0"/>
              </a:rPr>
              <a:t>: In 2021-2022, Canadians submitted 322,345 spam reports to the Spam Reporting Centre, marking a 12.9% increase from the previous year.</a:t>
            </a:r>
          </a:p>
          <a:p>
            <a:pPr>
              <a:lnSpc>
                <a:spcPct val="150000"/>
              </a:lnSpc>
            </a:pPr>
            <a:r>
              <a:rPr lang="en-US" sz="1100" u="sng" dirty="0">
                <a:solidFill>
                  <a:schemeClr val="accent1">
                    <a:lumMod val="40000"/>
                    <a:lumOff val="60000"/>
                  </a:schemeClr>
                </a:solidFill>
                <a:latin typeface="Posterama" panose="020B0504020200020000" pitchFamily="34" charset="0"/>
                <a:cs typeface="Posterama" panose="020B0504020200020000" pitchFamily="34" charset="0"/>
              </a:rPr>
              <a:t>Rise in Spam Texts</a:t>
            </a:r>
            <a:r>
              <a:rPr lang="en-US" sz="1100" dirty="0">
                <a:solidFill>
                  <a:schemeClr val="accent1">
                    <a:lumMod val="40000"/>
                    <a:lumOff val="60000"/>
                  </a:schemeClr>
                </a:solidFill>
                <a:latin typeface="Posterama" panose="020B0504020200020000" pitchFamily="34" charset="0"/>
                <a:cs typeface="Posterama" panose="020B0504020200020000" pitchFamily="34" charset="0"/>
              </a:rPr>
              <a:t>: There has been a notable increase in spam and fraudulent text messages. In the last year, 5,395 text messages were reported to the Canadian Anti-Fraud Centre, with nearly $24 million lost to fraud initiated via text messages.</a:t>
            </a:r>
          </a:p>
        </p:txBody>
      </p:sp>
      <p:sp>
        <p:nvSpPr>
          <p:cNvPr id="39" name="TextBox 38">
            <a:extLst>
              <a:ext uri="{FF2B5EF4-FFF2-40B4-BE49-F238E27FC236}">
                <a16:creationId xmlns:a16="http://schemas.microsoft.com/office/drawing/2014/main" id="{A485FB0B-DF0B-FF74-BF70-943D0605B4C9}"/>
              </a:ext>
            </a:extLst>
          </p:cNvPr>
          <p:cNvSpPr txBox="1"/>
          <p:nvPr/>
        </p:nvSpPr>
        <p:spPr>
          <a:xfrm>
            <a:off x="295433" y="2424419"/>
            <a:ext cx="11641667" cy="646331"/>
          </a:xfrm>
          <a:prstGeom prst="rect">
            <a:avLst/>
          </a:prstGeom>
          <a:solidFill>
            <a:schemeClr val="tx2">
              <a:lumMod val="75000"/>
              <a:lumOff val="25000"/>
              <a:alpha val="80000"/>
            </a:schemeClr>
          </a:solidFill>
          <a:ln>
            <a:solidFill>
              <a:schemeClr val="bg1"/>
            </a:solidFill>
          </a:ln>
        </p:spPr>
        <p:txBody>
          <a:bodyPr wrap="square">
            <a:spAutoFit/>
          </a:bodyPr>
          <a:lstStyle/>
          <a:p>
            <a:r>
              <a:rPr lang="en-IN" sz="1200" dirty="0">
                <a:solidFill>
                  <a:schemeClr val="accent3">
                    <a:lumMod val="20000"/>
                    <a:lumOff val="80000"/>
                  </a:schemeClr>
                </a:solidFill>
              </a:rPr>
              <a:t> </a:t>
            </a:r>
            <a:r>
              <a:rPr lang="en-IN" sz="1050" dirty="0">
                <a:solidFill>
                  <a:schemeClr val="accent3">
                    <a:lumMod val="20000"/>
                    <a:lumOff val="80000"/>
                  </a:schemeClr>
                </a:solidFill>
              </a:rPr>
              <a:t>REFERENCE</a:t>
            </a:r>
            <a:r>
              <a:rPr lang="en-IN" sz="1200" dirty="0">
                <a:solidFill>
                  <a:schemeClr val="accent3">
                    <a:lumMod val="20000"/>
                    <a:lumOff val="80000"/>
                  </a:schemeClr>
                </a:solidFill>
              </a:rPr>
              <a:t> - </a:t>
            </a:r>
            <a:r>
              <a:rPr lang="en-IN" sz="1200" dirty="0">
                <a:solidFill>
                  <a:schemeClr val="accent3">
                    <a:lumMod val="20000"/>
                    <a:lumOff val="80000"/>
                  </a:schemeClr>
                </a:solidFill>
                <a:hlinkClick r:id="rId4">
                  <a:extLst>
                    <a:ext uri="{A12FA001-AC4F-418D-AE19-62706E023703}">
                      <ahyp:hlinkClr xmlns:ahyp="http://schemas.microsoft.com/office/drawing/2018/hyperlinkcolor" val="tx"/>
                    </a:ext>
                  </a:extLst>
                </a:hlinkClick>
              </a:rPr>
              <a:t>https://ised-isde.canada.ca/site/office-consumer-affairs/en/identity-theft-spam-and-fraud/mail-fraud-and-spam</a:t>
            </a:r>
            <a:endParaRPr lang="en-IN" sz="1200" dirty="0">
              <a:solidFill>
                <a:schemeClr val="accent3">
                  <a:lumMod val="20000"/>
                  <a:lumOff val="80000"/>
                </a:schemeClr>
              </a:solidFill>
            </a:endParaRPr>
          </a:p>
          <a:p>
            <a:r>
              <a:rPr lang="en-IN" sz="1200" dirty="0">
                <a:solidFill>
                  <a:schemeClr val="accent3">
                    <a:lumMod val="20000"/>
                    <a:lumOff val="80000"/>
                  </a:schemeClr>
                </a:solidFill>
                <a:hlinkClick r:id="rId5">
                  <a:extLst>
                    <a:ext uri="{A12FA001-AC4F-418D-AE19-62706E023703}">
                      <ahyp:hlinkClr xmlns:ahyp="http://schemas.microsoft.com/office/drawing/2018/hyperlinkcolor" val="tx"/>
                    </a:ext>
                  </a:extLst>
                </a:hlinkClick>
              </a:rPr>
              <a:t>https://antifraudcentre-centreantifraude.ca/scams-fraudes/phishing-hameconnage-eng.htm</a:t>
            </a:r>
            <a:endParaRPr lang="en-IN" sz="1200" dirty="0">
              <a:solidFill>
                <a:schemeClr val="accent3">
                  <a:lumMod val="20000"/>
                  <a:lumOff val="80000"/>
                </a:schemeClr>
              </a:solidFill>
            </a:endParaRPr>
          </a:p>
          <a:p>
            <a:r>
              <a:rPr lang="en-IN" sz="1200" dirty="0">
                <a:solidFill>
                  <a:schemeClr val="accent3">
                    <a:lumMod val="20000"/>
                    <a:lumOff val="80000"/>
                  </a:schemeClr>
                </a:solidFill>
                <a:hlinkClick r:id="rId6">
                  <a:extLst>
                    <a:ext uri="{A12FA001-AC4F-418D-AE19-62706E023703}">
                      <ahyp:hlinkClr xmlns:ahyp="http://schemas.microsoft.com/office/drawing/2018/hyperlinkcolor" val="tx"/>
                    </a:ext>
                  </a:extLst>
                </a:hlinkClick>
              </a:rPr>
              <a:t>https://www.theglobeandmail.com/canada/article-top-scams-fraud-canada/</a:t>
            </a:r>
            <a:r>
              <a:rPr lang="en-IN" sz="1200" dirty="0">
                <a:solidFill>
                  <a:schemeClr val="accent3">
                    <a:lumMod val="20000"/>
                    <a:lumOff val="80000"/>
                  </a:schemeClr>
                </a:solidFill>
              </a:rPr>
              <a:t> </a:t>
            </a:r>
          </a:p>
        </p:txBody>
      </p:sp>
      <p:pic>
        <p:nvPicPr>
          <p:cNvPr id="43" name="Picture 42">
            <a:extLst>
              <a:ext uri="{FF2B5EF4-FFF2-40B4-BE49-F238E27FC236}">
                <a16:creationId xmlns:a16="http://schemas.microsoft.com/office/drawing/2014/main" id="{95F36BAC-14C4-CF9F-53D1-1DBA75E35827}"/>
              </a:ext>
            </a:extLst>
          </p:cNvPr>
          <p:cNvPicPr>
            <a:picLocks noChangeAspect="1"/>
          </p:cNvPicPr>
          <p:nvPr/>
        </p:nvPicPr>
        <p:blipFill>
          <a:blip r:embed="rId7"/>
          <a:stretch>
            <a:fillRect/>
          </a:stretch>
        </p:blipFill>
        <p:spPr>
          <a:xfrm>
            <a:off x="380551" y="3531140"/>
            <a:ext cx="6389900" cy="3104358"/>
          </a:xfrm>
          <a:prstGeom prst="rect">
            <a:avLst/>
          </a:prstGeom>
        </p:spPr>
      </p:pic>
      <p:sp>
        <p:nvSpPr>
          <p:cNvPr id="44" name="TextBox 43">
            <a:extLst>
              <a:ext uri="{FF2B5EF4-FFF2-40B4-BE49-F238E27FC236}">
                <a16:creationId xmlns:a16="http://schemas.microsoft.com/office/drawing/2014/main" id="{5006FB3C-6CD6-83D5-8248-49CCE4E45440}"/>
              </a:ext>
            </a:extLst>
          </p:cNvPr>
          <p:cNvSpPr txBox="1"/>
          <p:nvPr/>
        </p:nvSpPr>
        <p:spPr>
          <a:xfrm>
            <a:off x="295433" y="3166679"/>
            <a:ext cx="4818434" cy="276999"/>
          </a:xfrm>
          <a:prstGeom prst="rect">
            <a:avLst/>
          </a:prstGeom>
          <a:solidFill>
            <a:schemeClr val="tx2">
              <a:lumMod val="75000"/>
              <a:lumOff val="25000"/>
              <a:alpha val="80000"/>
            </a:schemeClr>
          </a:solidFill>
          <a:ln>
            <a:solidFill>
              <a:schemeClr val="bg1"/>
            </a:solidFill>
          </a:ln>
        </p:spPr>
        <p:txBody>
          <a:bodyPr wrap="square">
            <a:spAutoFit/>
          </a:bodyPr>
          <a:lstStyle/>
          <a:p>
            <a:r>
              <a:rPr lang="en-IN" sz="1200" dirty="0">
                <a:solidFill>
                  <a:schemeClr val="accent3">
                    <a:lumMod val="20000"/>
                    <a:lumOff val="80000"/>
                  </a:schemeClr>
                </a:solidFill>
              </a:rPr>
              <a:t>SOME FRAUD REPORTED TO </a:t>
            </a:r>
            <a:r>
              <a:rPr lang="en-IN" sz="1200" b="0" i="0" dirty="0">
                <a:solidFill>
                  <a:srgbClr val="333333"/>
                </a:solidFill>
                <a:effectLst/>
                <a:highlight>
                  <a:srgbClr val="FFFFFF"/>
                </a:highlight>
                <a:latin typeface="Helvetica Neue"/>
              </a:rPr>
              <a:t>Canadian Anti-Fraud Centre  (CAFC) </a:t>
            </a:r>
            <a:endParaRPr lang="en-IN" sz="1200" dirty="0">
              <a:solidFill>
                <a:schemeClr val="accent3">
                  <a:lumMod val="20000"/>
                  <a:lumOff val="80000"/>
                </a:schemeClr>
              </a:solidFill>
            </a:endParaRPr>
          </a:p>
        </p:txBody>
      </p:sp>
    </p:spTree>
    <p:extLst>
      <p:ext uri="{BB962C8B-B14F-4D97-AF65-F5344CB8AC3E}">
        <p14:creationId xmlns:p14="http://schemas.microsoft.com/office/powerpoint/2010/main" val="12932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E60F38-0A1D-C3DD-D382-25DFCADC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3AA4E3C-E14F-A2D4-DCAC-014C61231E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445" b="1"/>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1295400"/>
            <a:ext cx="9601200" cy="42672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03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E60F38-0A1D-C3DD-D382-25DFCADC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5D0958B-CCAF-A7DE-E5AF-563690CD09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445" b="1"/>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1295400"/>
            <a:ext cx="9601200" cy="42672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90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E60F38-0A1D-C3DD-D382-25DFCADC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B29D913-229F-2144-2E48-8BEE8203D03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001" b="1"/>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1295400"/>
            <a:ext cx="9601200" cy="42672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973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4B22A88-52F2-1CB9-A7B0-4A2EC68BF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137" y="208345"/>
            <a:ext cx="11412638" cy="6342926"/>
          </a:xfrm>
        </p:spPr>
      </p:pic>
    </p:spTree>
    <p:extLst>
      <p:ext uri="{BB962C8B-B14F-4D97-AF65-F5344CB8AC3E}">
        <p14:creationId xmlns:p14="http://schemas.microsoft.com/office/powerpoint/2010/main" val="29111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8E75E63C-6612-A49F-38C1-AB4300B91A0B}"/>
              </a:ext>
            </a:extLst>
          </p:cNvPr>
          <p:cNvPicPr>
            <a:picLocks noGrp="1" noChangeAspect="1"/>
          </p:cNvPicPr>
          <p:nvPr>
            <p:ph idx="1"/>
          </p:nvPr>
        </p:nvPicPr>
        <p:blipFill rotWithShape="1">
          <a:blip r:embed="rId2">
            <a:alphaModFix/>
          </a:blip>
          <a:srcRect l="1393" r="971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385C18C-C6E1-BF2C-1367-FB73BE501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763" y="-385762"/>
            <a:ext cx="6857999" cy="762952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64922"/>
            <a:ext cx="4539955"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itle 5">
            <a:extLst>
              <a:ext uri="{FF2B5EF4-FFF2-40B4-BE49-F238E27FC236}">
                <a16:creationId xmlns:a16="http://schemas.microsoft.com/office/drawing/2014/main" id="{1ADC57F6-CF73-2E02-9302-3AE9CC1462DE}"/>
              </a:ext>
            </a:extLst>
          </p:cNvPr>
          <p:cNvSpPr>
            <a:spLocks noGrp="1"/>
          </p:cNvSpPr>
          <p:nvPr>
            <p:ph type="title"/>
          </p:nvPr>
        </p:nvSpPr>
        <p:spPr>
          <a:xfrm>
            <a:off x="3443288" y="218841"/>
            <a:ext cx="4838700" cy="661400"/>
          </a:xfrm>
          <a:prstGeom prst="rect">
            <a:avLst/>
          </a:prstGeom>
          <a:solidFill>
            <a:schemeClr val="accent4">
              <a:lumMod val="20000"/>
              <a:lumOff val="80000"/>
            </a:schemeClr>
          </a:solidFill>
        </p:spPr>
        <p:txBody>
          <a:bodyPr wrap="square" lIns="91440" tIns="45720" rIns="91440" bIns="45720">
            <a:spAutoFit/>
          </a:bodyPr>
          <a:lstStyle/>
          <a:p>
            <a:pPr algn="ctr"/>
            <a:r>
              <a:rPr lang="en-US" sz="16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MACHINE LEARNING ALGORITHMS</a:t>
            </a:r>
          </a:p>
        </p:txBody>
      </p:sp>
      <p:sp>
        <p:nvSpPr>
          <p:cNvPr id="16" name="TextBox 15">
            <a:extLst>
              <a:ext uri="{FF2B5EF4-FFF2-40B4-BE49-F238E27FC236}">
                <a16:creationId xmlns:a16="http://schemas.microsoft.com/office/drawing/2014/main" id="{6FC540CD-D981-0344-6719-88B8187A5D78}"/>
              </a:ext>
            </a:extLst>
          </p:cNvPr>
          <p:cNvSpPr txBox="1"/>
          <p:nvPr/>
        </p:nvSpPr>
        <p:spPr>
          <a:xfrm>
            <a:off x="5685779" y="956177"/>
            <a:ext cx="6260688" cy="5262979"/>
          </a:xfrm>
          <a:prstGeom prst="rect">
            <a:avLst/>
          </a:prstGeom>
          <a:solidFill>
            <a:schemeClr val="accent5">
              <a:lumMod val="50000"/>
            </a:schemeClr>
          </a:solidFill>
        </p:spPr>
        <p:txBody>
          <a:bodyPr wrap="square">
            <a:spAutoFit/>
          </a:bodyPr>
          <a:lstStyle/>
          <a:p>
            <a:pPr algn="just"/>
            <a:r>
              <a:rPr lang="en-IN" sz="1200" dirty="0">
                <a:solidFill>
                  <a:schemeClr val="accent4">
                    <a:lumMod val="40000"/>
                    <a:lumOff val="60000"/>
                  </a:schemeClr>
                </a:solidFill>
              </a:rPr>
              <a:t>Here are some of the machine learning algorithms used for fraud and spam detection:</a:t>
            </a:r>
          </a:p>
          <a:p>
            <a:pPr algn="just"/>
            <a:endParaRPr lang="en-US" sz="1200" dirty="0">
              <a:solidFill>
                <a:schemeClr val="accent4">
                  <a:lumMod val="40000"/>
                  <a:lumOff val="60000"/>
                </a:schemeClr>
              </a:solidFill>
            </a:endParaRPr>
          </a:p>
          <a:p>
            <a:pPr algn="just"/>
            <a:r>
              <a:rPr lang="en-US" sz="1200" u="sng" dirty="0">
                <a:solidFill>
                  <a:schemeClr val="accent4">
                    <a:lumMod val="40000"/>
                    <a:lumOff val="60000"/>
                  </a:schemeClr>
                </a:solidFill>
              </a:rPr>
              <a:t>K-Nearest Neighbors </a:t>
            </a:r>
            <a:r>
              <a:rPr lang="en-US" sz="1200" dirty="0">
                <a:solidFill>
                  <a:schemeClr val="accent4">
                    <a:lumMod val="40000"/>
                    <a:lumOff val="60000"/>
                  </a:schemeClr>
                </a:solidFill>
              </a:rPr>
              <a:t>(KNN): A non-parametric method that classifies data points based on the majority class of their k nearest neighbors in the feature space.</a:t>
            </a:r>
          </a:p>
          <a:p>
            <a:pPr algn="just"/>
            <a:r>
              <a:rPr lang="en-US" sz="1200" u="sng" dirty="0">
                <a:solidFill>
                  <a:schemeClr val="accent4">
                    <a:lumMod val="40000"/>
                    <a:lumOff val="60000"/>
                  </a:schemeClr>
                </a:solidFill>
              </a:rPr>
              <a:t>Decision Trees </a:t>
            </a:r>
            <a:r>
              <a:rPr lang="en-US" sz="1200" dirty="0">
                <a:solidFill>
                  <a:schemeClr val="accent4">
                    <a:lumMod val="40000"/>
                    <a:lumOff val="60000"/>
                  </a:schemeClr>
                </a:solidFill>
              </a:rPr>
              <a:t>(DT): A tree-like model of decisions where each internal node represents a feature, each branch represents a decision rule, and each leaf node represents an outcome.</a:t>
            </a:r>
          </a:p>
          <a:p>
            <a:pPr algn="just"/>
            <a:r>
              <a:rPr lang="en-US" sz="1200" u="sng" dirty="0">
                <a:solidFill>
                  <a:schemeClr val="accent4">
                    <a:lumMod val="40000"/>
                    <a:lumOff val="60000"/>
                  </a:schemeClr>
                </a:solidFill>
              </a:rPr>
              <a:t>Gradient Boosting Machines </a:t>
            </a:r>
            <a:r>
              <a:rPr lang="en-US" sz="1200" dirty="0">
                <a:solidFill>
                  <a:schemeClr val="accent4">
                    <a:lumMod val="40000"/>
                    <a:lumOff val="60000"/>
                  </a:schemeClr>
                </a:solidFill>
              </a:rPr>
              <a:t>(GBM): An ensemble learning method that builds a series of weak learners (typically decision trees) sequentially, with each new model correcting errors of the previous ones.</a:t>
            </a:r>
          </a:p>
          <a:p>
            <a:pPr algn="just"/>
            <a:r>
              <a:rPr lang="en-US" sz="1200" u="sng" dirty="0">
                <a:solidFill>
                  <a:schemeClr val="accent4">
                    <a:lumMod val="40000"/>
                    <a:lumOff val="60000"/>
                  </a:schemeClr>
                </a:solidFill>
              </a:rPr>
              <a:t>Logistic Regression </a:t>
            </a:r>
            <a:r>
              <a:rPr lang="en-US" sz="1200" dirty="0">
                <a:solidFill>
                  <a:schemeClr val="accent4">
                    <a:lumMod val="40000"/>
                    <a:lumOff val="60000"/>
                  </a:schemeClr>
                </a:solidFill>
              </a:rPr>
              <a:t>(LR): A statistical method for predicting binary outcomes by estimating the probability that an instance belongs to a particular class.</a:t>
            </a:r>
          </a:p>
          <a:p>
            <a:pPr algn="just"/>
            <a:r>
              <a:rPr lang="en-US" sz="1200" u="sng" dirty="0">
                <a:solidFill>
                  <a:schemeClr val="accent4">
                    <a:lumMod val="40000"/>
                    <a:lumOff val="60000"/>
                  </a:schemeClr>
                </a:solidFill>
              </a:rPr>
              <a:t>Recurrent Neural Networks </a:t>
            </a:r>
            <a:r>
              <a:rPr lang="en-US" sz="1200" dirty="0">
                <a:solidFill>
                  <a:schemeClr val="accent4">
                    <a:lumMod val="40000"/>
                    <a:lumOff val="60000"/>
                  </a:schemeClr>
                </a:solidFill>
              </a:rPr>
              <a:t>(RNN): A class of artificial neural networks where connections between nodes form a directed graph along a temporal sequence, suitable for sequential data like text.</a:t>
            </a:r>
          </a:p>
          <a:p>
            <a:pPr algn="just"/>
            <a:r>
              <a:rPr lang="en-US" sz="1200" u="sng" dirty="0">
                <a:solidFill>
                  <a:schemeClr val="accent4">
                    <a:lumMod val="40000"/>
                    <a:lumOff val="60000"/>
                  </a:schemeClr>
                </a:solidFill>
              </a:rPr>
              <a:t>Reinforcement Learning </a:t>
            </a:r>
            <a:r>
              <a:rPr lang="en-US" sz="1200" dirty="0">
                <a:solidFill>
                  <a:schemeClr val="accent4">
                    <a:lumMod val="40000"/>
                    <a:lumOff val="60000"/>
                  </a:schemeClr>
                </a:solidFill>
              </a:rPr>
              <a:t>(RL): A type of machine learning where an agent learns to make decisions by taking actions in an environment to maximize a cumulative reward.</a:t>
            </a:r>
          </a:p>
          <a:p>
            <a:pPr algn="just"/>
            <a:r>
              <a:rPr lang="en-US" sz="1200" u="sng" dirty="0">
                <a:solidFill>
                  <a:schemeClr val="accent4">
                    <a:lumMod val="40000"/>
                    <a:lumOff val="60000"/>
                  </a:schemeClr>
                </a:solidFill>
              </a:rPr>
              <a:t>Naive Bayes </a:t>
            </a:r>
            <a:r>
              <a:rPr lang="en-US" sz="1200" dirty="0">
                <a:solidFill>
                  <a:schemeClr val="accent4">
                    <a:lumMod val="40000"/>
                    <a:lumOff val="60000"/>
                  </a:schemeClr>
                </a:solidFill>
              </a:rPr>
              <a:t>(NB): A probabilistic classifier based on applying Bayes' theorem with strong independence assumptions between the features.</a:t>
            </a:r>
          </a:p>
          <a:p>
            <a:pPr algn="just"/>
            <a:r>
              <a:rPr lang="en-US" sz="1200" u="sng" dirty="0">
                <a:solidFill>
                  <a:schemeClr val="accent4">
                    <a:lumMod val="40000"/>
                    <a:lumOff val="60000"/>
                  </a:schemeClr>
                </a:solidFill>
              </a:rPr>
              <a:t>Support Vector Machine </a:t>
            </a:r>
            <a:r>
              <a:rPr lang="en-US" sz="1200" dirty="0">
                <a:solidFill>
                  <a:schemeClr val="accent4">
                    <a:lumMod val="40000"/>
                    <a:lumOff val="60000"/>
                  </a:schemeClr>
                </a:solidFill>
              </a:rPr>
              <a:t>(SVM): A supervised learning model that finds the optimal hyperplane to separate different classes in the feature space.</a:t>
            </a:r>
          </a:p>
          <a:p>
            <a:pPr algn="just"/>
            <a:r>
              <a:rPr lang="en-US" sz="1200" u="sng" dirty="0">
                <a:solidFill>
                  <a:schemeClr val="accent4">
                    <a:lumMod val="40000"/>
                    <a:lumOff val="60000"/>
                  </a:schemeClr>
                </a:solidFill>
              </a:rPr>
              <a:t>Random Forest </a:t>
            </a:r>
            <a:r>
              <a:rPr lang="en-US" sz="1200" dirty="0">
                <a:solidFill>
                  <a:schemeClr val="accent4">
                    <a:lumMod val="40000"/>
                    <a:lumOff val="60000"/>
                  </a:schemeClr>
                </a:solidFill>
              </a:rPr>
              <a:t>(RF): An ensemble learning method that constructs multiple decision trees during training and outputs the mode of the classes for classification tasks.</a:t>
            </a:r>
          </a:p>
          <a:p>
            <a:pPr algn="just"/>
            <a:r>
              <a:rPr lang="en-US" sz="1200" u="sng" dirty="0">
                <a:solidFill>
                  <a:schemeClr val="accent4">
                    <a:lumMod val="40000"/>
                    <a:lumOff val="60000"/>
                  </a:schemeClr>
                </a:solidFill>
              </a:rPr>
              <a:t>Long Short-Term Memory </a:t>
            </a:r>
            <a:r>
              <a:rPr lang="en-US" sz="1200" dirty="0">
                <a:solidFill>
                  <a:schemeClr val="accent4">
                    <a:lumMod val="40000"/>
                    <a:lumOff val="60000"/>
                  </a:schemeClr>
                </a:solidFill>
              </a:rPr>
              <a:t>(LSTM): A specific type of RNN capable of learning long-term dependencies, particularly useful for sequential data like text in emails.</a:t>
            </a:r>
          </a:p>
          <a:p>
            <a:pPr algn="just"/>
            <a:endParaRPr lang="en-US" sz="1200" dirty="0">
              <a:solidFill>
                <a:schemeClr val="accent4">
                  <a:lumMod val="40000"/>
                  <a:lumOff val="60000"/>
                </a:schemeClr>
              </a:solidFill>
            </a:endParaRPr>
          </a:p>
          <a:p>
            <a:pPr algn="just"/>
            <a:r>
              <a:rPr lang="en-IN" sz="1200" dirty="0">
                <a:solidFill>
                  <a:schemeClr val="accent4">
                    <a:lumMod val="40000"/>
                    <a:lumOff val="60000"/>
                  </a:schemeClr>
                </a:solidFill>
              </a:rPr>
              <a:t>These algorithms are commonly used in various combinations and with different feature selection techniques to optimize the detection of spam and fraudulent emails.</a:t>
            </a:r>
          </a:p>
        </p:txBody>
      </p:sp>
      <p:sp>
        <p:nvSpPr>
          <p:cNvPr id="20" name="TextBox 19">
            <a:extLst>
              <a:ext uri="{FF2B5EF4-FFF2-40B4-BE49-F238E27FC236}">
                <a16:creationId xmlns:a16="http://schemas.microsoft.com/office/drawing/2014/main" id="{0778FEB2-60AA-54AF-6002-EA0A4B03068B}"/>
              </a:ext>
            </a:extLst>
          </p:cNvPr>
          <p:cNvSpPr txBox="1"/>
          <p:nvPr/>
        </p:nvSpPr>
        <p:spPr>
          <a:xfrm>
            <a:off x="952500" y="1010235"/>
            <a:ext cx="4487746" cy="4832092"/>
          </a:xfrm>
          <a:prstGeom prst="rect">
            <a:avLst/>
          </a:prstGeom>
          <a:noFill/>
        </p:spPr>
        <p:txBody>
          <a:bodyPr wrap="square">
            <a:spAutoFit/>
          </a:bodyPr>
          <a:lstStyle/>
          <a:p>
            <a:pPr algn="just"/>
            <a:r>
              <a:rPr lang="en-IN" sz="1100" b="1" dirty="0">
                <a:solidFill>
                  <a:schemeClr val="accent4">
                    <a:lumMod val="40000"/>
                    <a:lumOff val="60000"/>
                  </a:schemeClr>
                </a:solidFill>
              </a:rPr>
              <a:t>Supervised Learning </a:t>
            </a:r>
            <a:r>
              <a:rPr lang="en-IN" sz="1100" dirty="0">
                <a:solidFill>
                  <a:schemeClr val="accent4">
                    <a:lumMod val="40000"/>
                    <a:lumOff val="60000"/>
                  </a:schemeClr>
                </a:solidFill>
              </a:rPr>
              <a:t>:</a:t>
            </a:r>
          </a:p>
          <a:p>
            <a:pPr algn="just"/>
            <a:r>
              <a:rPr lang="en-IN" sz="1100" dirty="0">
                <a:solidFill>
                  <a:schemeClr val="accent4">
                    <a:lumMod val="40000"/>
                    <a:lumOff val="60000"/>
                  </a:schemeClr>
                </a:solidFill>
              </a:rPr>
              <a:t>   - Logistic Regression</a:t>
            </a:r>
          </a:p>
          <a:p>
            <a:pPr algn="just"/>
            <a:r>
              <a:rPr lang="en-IN" sz="1100" dirty="0">
                <a:solidFill>
                  <a:schemeClr val="accent4">
                    <a:lumMod val="40000"/>
                    <a:lumOff val="60000"/>
                  </a:schemeClr>
                </a:solidFill>
              </a:rPr>
              <a:t>   - Decision Trees</a:t>
            </a:r>
          </a:p>
          <a:p>
            <a:pPr algn="just"/>
            <a:r>
              <a:rPr lang="en-IN" sz="1100" dirty="0">
                <a:solidFill>
                  <a:schemeClr val="accent4">
                    <a:lumMod val="40000"/>
                    <a:lumOff val="60000"/>
                  </a:schemeClr>
                </a:solidFill>
              </a:rPr>
              <a:t>   - Random Forest</a:t>
            </a:r>
          </a:p>
          <a:p>
            <a:pPr algn="just"/>
            <a:r>
              <a:rPr lang="en-IN" sz="1100" dirty="0">
                <a:solidFill>
                  <a:schemeClr val="accent4">
                    <a:lumMod val="40000"/>
                    <a:lumOff val="60000"/>
                  </a:schemeClr>
                </a:solidFill>
              </a:rPr>
              <a:t>   - Support Vector Machine (SVM)</a:t>
            </a:r>
          </a:p>
          <a:p>
            <a:pPr algn="just"/>
            <a:r>
              <a:rPr lang="en-IN" sz="1100" dirty="0">
                <a:solidFill>
                  <a:schemeClr val="accent4">
                    <a:lumMod val="40000"/>
                    <a:lumOff val="60000"/>
                  </a:schemeClr>
                </a:solidFill>
              </a:rPr>
              <a:t>   - K-Nearest </a:t>
            </a:r>
            <a:r>
              <a:rPr lang="en-IN" sz="1100" dirty="0" err="1">
                <a:solidFill>
                  <a:schemeClr val="accent4">
                    <a:lumMod val="40000"/>
                    <a:lumOff val="60000"/>
                  </a:schemeClr>
                </a:solidFill>
              </a:rPr>
              <a:t>Neighbors</a:t>
            </a:r>
            <a:r>
              <a:rPr lang="en-IN" sz="1100" dirty="0">
                <a:solidFill>
                  <a:schemeClr val="accent4">
                    <a:lumMod val="40000"/>
                    <a:lumOff val="60000"/>
                  </a:schemeClr>
                </a:solidFill>
              </a:rPr>
              <a:t> (KNN)</a:t>
            </a:r>
          </a:p>
          <a:p>
            <a:pPr algn="just"/>
            <a:r>
              <a:rPr lang="en-IN" sz="1100" dirty="0">
                <a:solidFill>
                  <a:schemeClr val="accent4">
                    <a:lumMod val="40000"/>
                    <a:lumOff val="60000"/>
                  </a:schemeClr>
                </a:solidFill>
              </a:rPr>
              <a:t>   - Naive Bayes</a:t>
            </a:r>
          </a:p>
          <a:p>
            <a:pPr algn="just"/>
            <a:r>
              <a:rPr lang="en-IN" sz="1100" b="1" dirty="0">
                <a:solidFill>
                  <a:schemeClr val="accent4">
                    <a:lumMod val="40000"/>
                    <a:lumOff val="60000"/>
                  </a:schemeClr>
                </a:solidFill>
              </a:rPr>
              <a:t>Unsupervised Learning</a:t>
            </a:r>
            <a:r>
              <a:rPr lang="en-IN" sz="1100" dirty="0">
                <a:solidFill>
                  <a:schemeClr val="accent4">
                    <a:lumMod val="40000"/>
                    <a:lumOff val="60000"/>
                  </a:schemeClr>
                </a:solidFill>
              </a:rPr>
              <a:t>:</a:t>
            </a:r>
          </a:p>
          <a:p>
            <a:pPr algn="just"/>
            <a:r>
              <a:rPr lang="en-IN" sz="1100" dirty="0">
                <a:solidFill>
                  <a:schemeClr val="accent4">
                    <a:lumMod val="40000"/>
                    <a:lumOff val="60000"/>
                  </a:schemeClr>
                </a:solidFill>
              </a:rPr>
              <a:t>   - Clustering (e.g., K-means)</a:t>
            </a:r>
          </a:p>
          <a:p>
            <a:pPr algn="just"/>
            <a:r>
              <a:rPr lang="en-IN" sz="1100" dirty="0">
                <a:solidFill>
                  <a:schemeClr val="accent4">
                    <a:lumMod val="40000"/>
                    <a:lumOff val="60000"/>
                  </a:schemeClr>
                </a:solidFill>
              </a:rPr>
              <a:t>   - Anomaly Detection</a:t>
            </a:r>
          </a:p>
          <a:p>
            <a:pPr algn="just"/>
            <a:r>
              <a:rPr lang="en-IN" sz="1100" b="1" dirty="0">
                <a:solidFill>
                  <a:schemeClr val="accent4">
                    <a:lumMod val="40000"/>
                    <a:lumOff val="60000"/>
                  </a:schemeClr>
                </a:solidFill>
              </a:rPr>
              <a:t>Deep Learning</a:t>
            </a:r>
            <a:r>
              <a:rPr lang="en-IN" sz="1100" dirty="0">
                <a:solidFill>
                  <a:schemeClr val="accent4">
                    <a:lumMod val="40000"/>
                    <a:lumOff val="60000"/>
                  </a:schemeClr>
                </a:solidFill>
              </a:rPr>
              <a:t>:</a:t>
            </a:r>
          </a:p>
          <a:p>
            <a:pPr algn="just"/>
            <a:r>
              <a:rPr lang="en-IN" sz="1100" dirty="0">
                <a:solidFill>
                  <a:schemeClr val="accent4">
                    <a:lumMod val="40000"/>
                    <a:lumOff val="60000"/>
                  </a:schemeClr>
                </a:solidFill>
              </a:rPr>
              <a:t>   - Neural Networks</a:t>
            </a:r>
          </a:p>
          <a:p>
            <a:pPr algn="just"/>
            <a:r>
              <a:rPr lang="en-IN" sz="1100" dirty="0">
                <a:solidFill>
                  <a:schemeClr val="accent4">
                    <a:lumMod val="40000"/>
                    <a:lumOff val="60000"/>
                  </a:schemeClr>
                </a:solidFill>
              </a:rPr>
              <a:t>   - Recurrent Neural Networks (RNN)</a:t>
            </a:r>
          </a:p>
          <a:p>
            <a:pPr algn="just"/>
            <a:r>
              <a:rPr lang="en-IN" sz="1100" dirty="0">
                <a:solidFill>
                  <a:schemeClr val="accent4">
                    <a:lumMod val="40000"/>
                    <a:lumOff val="60000"/>
                  </a:schemeClr>
                </a:solidFill>
              </a:rPr>
              <a:t>   - Long Short-Term Memory (LSTM)</a:t>
            </a:r>
          </a:p>
          <a:p>
            <a:pPr algn="just"/>
            <a:r>
              <a:rPr lang="en-IN" sz="1100" b="1" dirty="0">
                <a:solidFill>
                  <a:schemeClr val="accent4">
                    <a:lumMod val="40000"/>
                    <a:lumOff val="60000"/>
                  </a:schemeClr>
                </a:solidFill>
              </a:rPr>
              <a:t>Ensemble Methods</a:t>
            </a:r>
            <a:r>
              <a:rPr lang="en-IN" sz="1100" dirty="0">
                <a:solidFill>
                  <a:schemeClr val="accent4">
                    <a:lumMod val="40000"/>
                    <a:lumOff val="60000"/>
                  </a:schemeClr>
                </a:solidFill>
              </a:rPr>
              <a:t>:</a:t>
            </a:r>
          </a:p>
          <a:p>
            <a:pPr algn="just"/>
            <a:r>
              <a:rPr lang="en-IN" sz="1100" dirty="0">
                <a:solidFill>
                  <a:schemeClr val="accent4">
                    <a:lumMod val="40000"/>
                    <a:lumOff val="60000"/>
                  </a:schemeClr>
                </a:solidFill>
              </a:rPr>
              <a:t>   - Gradient Boosting Machines (GBM)</a:t>
            </a:r>
          </a:p>
          <a:p>
            <a:pPr algn="just"/>
            <a:r>
              <a:rPr lang="en-IN" sz="1100" dirty="0">
                <a:solidFill>
                  <a:schemeClr val="accent4">
                    <a:lumMod val="40000"/>
                    <a:lumOff val="60000"/>
                  </a:schemeClr>
                </a:solidFill>
              </a:rPr>
              <a:t>   - AdaBoost</a:t>
            </a:r>
          </a:p>
          <a:p>
            <a:pPr algn="just"/>
            <a:r>
              <a:rPr lang="en-IN" sz="1100" b="1" dirty="0">
                <a:solidFill>
                  <a:schemeClr val="accent4">
                    <a:lumMod val="40000"/>
                    <a:lumOff val="60000"/>
                  </a:schemeClr>
                </a:solidFill>
              </a:rPr>
              <a:t>Reinforcement Learning</a:t>
            </a:r>
          </a:p>
          <a:p>
            <a:pPr algn="just"/>
            <a:endParaRPr lang="en-IN" sz="1100" b="1" dirty="0">
              <a:solidFill>
                <a:schemeClr val="accent4">
                  <a:lumMod val="40000"/>
                  <a:lumOff val="60000"/>
                </a:schemeClr>
              </a:solidFill>
            </a:endParaRPr>
          </a:p>
          <a:p>
            <a:pPr algn="just"/>
            <a:r>
              <a:rPr lang="en-IN" sz="1100" u="sng" dirty="0">
                <a:solidFill>
                  <a:schemeClr val="accent4">
                    <a:lumMod val="40000"/>
                    <a:lumOff val="60000"/>
                  </a:schemeClr>
                </a:solidFill>
              </a:rPr>
              <a:t>KEY POINTS </a:t>
            </a:r>
            <a:r>
              <a:rPr lang="en-IN" sz="1100" dirty="0">
                <a:solidFill>
                  <a:schemeClr val="accent4">
                    <a:lumMod val="40000"/>
                    <a:lumOff val="60000"/>
                  </a:schemeClr>
                </a:solidFill>
              </a:rPr>
              <a:t>:</a:t>
            </a:r>
          </a:p>
          <a:p>
            <a:pPr algn="just"/>
            <a:r>
              <a:rPr lang="en-IN" sz="1100" dirty="0">
                <a:solidFill>
                  <a:schemeClr val="accent4">
                    <a:lumMod val="40000"/>
                    <a:lumOff val="60000"/>
                  </a:schemeClr>
                </a:solidFill>
              </a:rPr>
              <a:t>- Supervised learning requires </a:t>
            </a:r>
            <a:r>
              <a:rPr lang="en-IN" sz="1100" dirty="0" err="1">
                <a:solidFill>
                  <a:schemeClr val="accent4">
                    <a:lumMod val="40000"/>
                    <a:lumOff val="60000"/>
                  </a:schemeClr>
                </a:solidFill>
              </a:rPr>
              <a:t>labeled</a:t>
            </a:r>
            <a:r>
              <a:rPr lang="en-IN" sz="1100" dirty="0">
                <a:solidFill>
                  <a:schemeClr val="accent4">
                    <a:lumMod val="40000"/>
                    <a:lumOff val="60000"/>
                  </a:schemeClr>
                </a:solidFill>
              </a:rPr>
              <a:t> data, unsupervised doesn't.</a:t>
            </a:r>
          </a:p>
          <a:p>
            <a:pPr algn="just"/>
            <a:r>
              <a:rPr lang="en-IN" sz="1100" dirty="0">
                <a:solidFill>
                  <a:schemeClr val="accent4">
                    <a:lumMod val="40000"/>
                    <a:lumOff val="60000"/>
                  </a:schemeClr>
                </a:solidFill>
              </a:rPr>
              <a:t>- Deep learning is powerful but needs large datasets.</a:t>
            </a:r>
          </a:p>
          <a:p>
            <a:pPr algn="just"/>
            <a:r>
              <a:rPr lang="en-IN" sz="1100" dirty="0">
                <a:solidFill>
                  <a:schemeClr val="accent4">
                    <a:lumMod val="40000"/>
                    <a:lumOff val="60000"/>
                  </a:schemeClr>
                </a:solidFill>
              </a:rPr>
              <a:t>- Ensemble methods often improve accuracy.</a:t>
            </a:r>
          </a:p>
          <a:p>
            <a:pPr algn="just"/>
            <a:r>
              <a:rPr lang="en-IN" sz="1100" dirty="0">
                <a:solidFill>
                  <a:schemeClr val="accent4">
                    <a:lumMod val="40000"/>
                    <a:lumOff val="60000"/>
                  </a:schemeClr>
                </a:solidFill>
              </a:rPr>
              <a:t>- Algorithm choice depends on use case, data availability, and computational resources.</a:t>
            </a:r>
          </a:p>
          <a:p>
            <a:pPr algn="just"/>
            <a:endParaRPr lang="en-IN" sz="1100" dirty="0">
              <a:solidFill>
                <a:schemeClr val="accent4">
                  <a:lumMod val="40000"/>
                  <a:lumOff val="60000"/>
                </a:schemeClr>
              </a:solidFill>
            </a:endParaRPr>
          </a:p>
          <a:p>
            <a:pPr algn="just"/>
            <a:r>
              <a:rPr lang="en-IN" sz="1100" dirty="0">
                <a:solidFill>
                  <a:schemeClr val="accent4">
                    <a:lumMod val="40000"/>
                    <a:lumOff val="60000"/>
                  </a:schemeClr>
                </a:solidFill>
              </a:rPr>
              <a:t>These techniques apply to various fraud types, including financial fraud, spam emails, and anomaly detection.</a:t>
            </a:r>
          </a:p>
        </p:txBody>
      </p:sp>
      <p:sp>
        <p:nvSpPr>
          <p:cNvPr id="27" name="TextBox 26">
            <a:extLst>
              <a:ext uri="{FF2B5EF4-FFF2-40B4-BE49-F238E27FC236}">
                <a16:creationId xmlns:a16="http://schemas.microsoft.com/office/drawing/2014/main" id="{50A03FA1-47FC-2B66-036E-0FF43D94BF51}"/>
              </a:ext>
            </a:extLst>
          </p:cNvPr>
          <p:cNvSpPr txBox="1"/>
          <p:nvPr/>
        </p:nvSpPr>
        <p:spPr>
          <a:xfrm>
            <a:off x="410185" y="6116043"/>
            <a:ext cx="5082270" cy="381386"/>
          </a:xfrm>
          <a:prstGeom prst="rect">
            <a:avLst/>
          </a:prstGeom>
          <a:solidFill>
            <a:schemeClr val="accent1">
              <a:lumMod val="50000"/>
              <a:alpha val="80000"/>
            </a:schemeClr>
          </a:solidFill>
          <a:ln>
            <a:solidFill>
              <a:schemeClr val="bg1"/>
            </a:solidFill>
          </a:ln>
        </p:spPr>
        <p:txBody>
          <a:bodyPr wrap="square">
            <a:spAutoFit/>
          </a:bodyPr>
          <a:lstStyle/>
          <a:p>
            <a:pPr>
              <a:lnSpc>
                <a:spcPct val="150000"/>
              </a:lnSpc>
            </a:pPr>
            <a:r>
              <a:rPr lang="en-IN" sz="1400" dirty="0">
                <a:solidFill>
                  <a:schemeClr val="accent1">
                    <a:lumMod val="40000"/>
                    <a:lumOff val="60000"/>
                  </a:schemeClr>
                </a:solidFill>
                <a:latin typeface="Posterama" panose="020B0504020200020000" pitchFamily="34" charset="0"/>
                <a:cs typeface="Posterama" panose="020B0504020200020000" pitchFamily="34" charset="0"/>
              </a:rPr>
              <a:t>RNN model fits best, as we need to do some deep learning.</a:t>
            </a:r>
          </a:p>
        </p:txBody>
      </p:sp>
    </p:spTree>
    <p:extLst>
      <p:ext uri="{BB962C8B-B14F-4D97-AF65-F5344CB8AC3E}">
        <p14:creationId xmlns:p14="http://schemas.microsoft.com/office/powerpoint/2010/main" val="108423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3176"/>
            <a:ext cx="12192149" cy="6863291"/>
          </a:xfrm>
          <a:prstGeom prst="rect">
            <a:avLst/>
          </a:prstGeom>
        </p:spPr>
      </p:pic>
      <p:sp>
        <p:nvSpPr>
          <p:cNvPr id="11" name="Rectangle 10">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5">
            <a:extLst>
              <a:ext uri="{FF2B5EF4-FFF2-40B4-BE49-F238E27FC236}">
                <a16:creationId xmlns:a16="http://schemas.microsoft.com/office/drawing/2014/main" id="{F6584B79-B149-C674-F91A-70017034EF61}"/>
              </a:ext>
            </a:extLst>
          </p:cNvPr>
          <p:cNvSpPr>
            <a:spLocks noGrp="1"/>
          </p:cNvSpPr>
          <p:nvPr>
            <p:ph type="title"/>
          </p:nvPr>
        </p:nvSpPr>
        <p:spPr>
          <a:xfrm>
            <a:off x="2058193" y="199756"/>
            <a:ext cx="7902046" cy="571118"/>
          </a:xfrm>
          <a:prstGeom prst="rect">
            <a:avLst/>
          </a:prstGeom>
          <a:solidFill>
            <a:schemeClr val="accent4">
              <a:lumMod val="20000"/>
              <a:lumOff val="80000"/>
            </a:schemeClr>
          </a:solidFill>
        </p:spPr>
        <p:txBody>
          <a:bodyPr wrap="square" lIns="91440" tIns="45720" rIns="91440" bIns="45720">
            <a:spAutoFit/>
          </a:bodyPr>
          <a:lstStyle/>
          <a:p>
            <a:pPr algn="ctr"/>
            <a:r>
              <a:rPr lang="en-US"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RNN(Recurrent Neural Networks)</a:t>
            </a:r>
          </a:p>
        </p:txBody>
      </p:sp>
      <p:cxnSp>
        <p:nvCxnSpPr>
          <p:cNvPr id="5" name="Straight Connector 4">
            <a:extLst>
              <a:ext uri="{FF2B5EF4-FFF2-40B4-BE49-F238E27FC236}">
                <a16:creationId xmlns:a16="http://schemas.microsoft.com/office/drawing/2014/main" id="{2AE26857-99A9-3EDA-CF8C-BC169A8BB90D}"/>
              </a:ext>
            </a:extLst>
          </p:cNvPr>
          <p:cNvCxnSpPr/>
          <p:nvPr/>
        </p:nvCxnSpPr>
        <p:spPr>
          <a:xfrm>
            <a:off x="952500" y="1832108"/>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7" name="Rectangle 6">
            <a:extLst>
              <a:ext uri="{FF2B5EF4-FFF2-40B4-BE49-F238E27FC236}">
                <a16:creationId xmlns:a16="http://schemas.microsoft.com/office/drawing/2014/main" id="{40F3C04B-C185-56D7-773F-AD70ECAC772B}"/>
              </a:ext>
            </a:extLst>
          </p:cNvPr>
          <p:cNvSpPr/>
          <p:nvPr/>
        </p:nvSpPr>
        <p:spPr>
          <a:xfrm>
            <a:off x="1092201" y="1025842"/>
            <a:ext cx="3279122" cy="414866"/>
          </a:xfrm>
          <a:prstGeom prst="rect">
            <a:avLst/>
          </a:prstGeom>
          <a:solidFill>
            <a:schemeClr val="accent4">
              <a:lumMod val="20000"/>
              <a:lumOff val="8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About RNN Model</a:t>
            </a:r>
          </a:p>
        </p:txBody>
      </p:sp>
      <p:sp>
        <p:nvSpPr>
          <p:cNvPr id="8" name="Rectangle 7">
            <a:extLst>
              <a:ext uri="{FF2B5EF4-FFF2-40B4-BE49-F238E27FC236}">
                <a16:creationId xmlns:a16="http://schemas.microsoft.com/office/drawing/2014/main" id="{87C178E9-86EF-575E-DFC0-702F0FCF678E}"/>
              </a:ext>
            </a:extLst>
          </p:cNvPr>
          <p:cNvSpPr/>
          <p:nvPr/>
        </p:nvSpPr>
        <p:spPr>
          <a:xfrm>
            <a:off x="6856737" y="1026387"/>
            <a:ext cx="4243062" cy="414866"/>
          </a:xfrm>
          <a:prstGeom prst="rect">
            <a:avLst/>
          </a:prstGeom>
          <a:solidFill>
            <a:schemeClr val="accent1">
              <a:lumMod val="40000"/>
              <a:lumOff val="6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Benefits of using RNN model</a:t>
            </a:r>
          </a:p>
        </p:txBody>
      </p:sp>
      <p:sp>
        <p:nvSpPr>
          <p:cNvPr id="10" name="TextBox 9">
            <a:extLst>
              <a:ext uri="{FF2B5EF4-FFF2-40B4-BE49-F238E27FC236}">
                <a16:creationId xmlns:a16="http://schemas.microsoft.com/office/drawing/2014/main" id="{B53D2CD3-7EF1-C9E6-A92D-58AC3BE22633}"/>
              </a:ext>
            </a:extLst>
          </p:cNvPr>
          <p:cNvSpPr txBox="1"/>
          <p:nvPr/>
        </p:nvSpPr>
        <p:spPr>
          <a:xfrm>
            <a:off x="1026278" y="1462437"/>
            <a:ext cx="4897957" cy="4401205"/>
          </a:xfrm>
          <a:prstGeom prst="rect">
            <a:avLst/>
          </a:prstGeom>
          <a:solidFill>
            <a:schemeClr val="accent4">
              <a:lumMod val="50000"/>
              <a:alpha val="80000"/>
            </a:schemeClr>
          </a:solidFill>
          <a:ln>
            <a:solidFill>
              <a:schemeClr val="bg1"/>
            </a:solidFill>
          </a:ln>
        </p:spPr>
        <p:txBody>
          <a:bodyPr wrap="square">
            <a:spAutoFit/>
          </a:bodyPr>
          <a:lstStyle/>
          <a:p>
            <a:pPr algn="just"/>
            <a:r>
              <a:rPr lang="en-US" sz="1000" dirty="0">
                <a:solidFill>
                  <a:schemeClr val="bg1"/>
                </a:solidFill>
                <a:latin typeface="Posterama" panose="020B0504020200020000" pitchFamily="34" charset="0"/>
                <a:cs typeface="Posterama" panose="020B0504020200020000" pitchFamily="34" charset="0"/>
              </a:rPr>
              <a:t>Recurrent Neural Networks (RNNs) are a type of artificial neural network designed to work with sequential data. Here are some key points about RNNs in the context of fraud and spam detection:</a:t>
            </a:r>
          </a:p>
          <a:p>
            <a:pPr algn="just"/>
            <a:r>
              <a:rPr lang="en-US" sz="1000" u="sng" dirty="0">
                <a:solidFill>
                  <a:schemeClr val="bg1"/>
                </a:solidFill>
                <a:latin typeface="Posterama" panose="020B0504020200020000" pitchFamily="34" charset="0"/>
                <a:cs typeface="Posterama" panose="020B0504020200020000" pitchFamily="34" charset="0"/>
              </a:rPr>
              <a:t>Sequential Data Processing</a:t>
            </a:r>
            <a:r>
              <a:rPr lang="en-US" sz="1000" dirty="0">
                <a:solidFill>
                  <a:schemeClr val="bg1"/>
                </a:solidFill>
                <a:latin typeface="Posterama" panose="020B0504020200020000" pitchFamily="34" charset="0"/>
                <a:cs typeface="Posterama" panose="020B0504020200020000" pitchFamily="34" charset="0"/>
              </a:rPr>
              <a:t>: RNNs are well-suited for analyzing sequential data like text in emails or transaction histories, making them useful for spam and fraud detection.</a:t>
            </a:r>
          </a:p>
          <a:p>
            <a:pPr algn="just"/>
            <a:r>
              <a:rPr lang="en-US" sz="1000" u="sng" dirty="0">
                <a:solidFill>
                  <a:schemeClr val="bg1"/>
                </a:solidFill>
                <a:latin typeface="Posterama" panose="020B0504020200020000" pitchFamily="34" charset="0"/>
                <a:cs typeface="Posterama" panose="020B0504020200020000" pitchFamily="34" charset="0"/>
              </a:rPr>
              <a:t>Memory Capability</a:t>
            </a:r>
            <a:r>
              <a:rPr lang="en-US" sz="1000" dirty="0">
                <a:solidFill>
                  <a:schemeClr val="bg1"/>
                </a:solidFill>
                <a:latin typeface="Posterama" panose="020B0504020200020000" pitchFamily="34" charset="0"/>
                <a:cs typeface="Posterama" panose="020B0504020200020000" pitchFamily="34" charset="0"/>
              </a:rPr>
              <a:t>: Unlike traditional neural networks, RNNs have a "memory" that allows them to retain information from previous inputs, which is crucial for understanding context in sequences.</a:t>
            </a:r>
          </a:p>
          <a:p>
            <a:pPr algn="just"/>
            <a:r>
              <a:rPr lang="en-US" sz="1000" u="sng" dirty="0">
                <a:solidFill>
                  <a:schemeClr val="bg1"/>
                </a:solidFill>
                <a:latin typeface="Posterama" panose="020B0504020200020000" pitchFamily="34" charset="0"/>
                <a:cs typeface="Posterama" panose="020B0504020200020000" pitchFamily="34" charset="0"/>
              </a:rPr>
              <a:t>Long Short-Term Memory </a:t>
            </a:r>
            <a:r>
              <a:rPr lang="en-US" sz="1000" dirty="0">
                <a:solidFill>
                  <a:schemeClr val="bg1"/>
                </a:solidFill>
                <a:latin typeface="Posterama" panose="020B0504020200020000" pitchFamily="34" charset="0"/>
                <a:cs typeface="Posterama" panose="020B0504020200020000" pitchFamily="34" charset="0"/>
              </a:rPr>
              <a:t>(LSTM): A popular variant of RNN that addresses the vanishing gradient problem, allowing the network to learn long-term dependencies in data.</a:t>
            </a:r>
          </a:p>
          <a:p>
            <a:pPr algn="just"/>
            <a:r>
              <a:rPr lang="en-US" sz="1000" u="sng" dirty="0">
                <a:solidFill>
                  <a:schemeClr val="bg1"/>
                </a:solidFill>
                <a:latin typeface="Posterama" panose="020B0504020200020000" pitchFamily="34" charset="0"/>
                <a:cs typeface="Posterama" panose="020B0504020200020000" pitchFamily="34" charset="0"/>
              </a:rPr>
              <a:t>Application in Spam Detection</a:t>
            </a:r>
            <a:r>
              <a:rPr lang="en-US" sz="1000" dirty="0">
                <a:solidFill>
                  <a:schemeClr val="bg1"/>
                </a:solidFill>
                <a:latin typeface="Posterama" panose="020B0504020200020000" pitchFamily="34" charset="0"/>
                <a:cs typeface="Posterama" panose="020B0504020200020000" pitchFamily="34" charset="0"/>
              </a:rPr>
              <a:t>: RNNs can analyze the sequence of words or characters in an email to determine if it's spam, considering the context and relationships between different parts of the message.</a:t>
            </a:r>
          </a:p>
          <a:p>
            <a:pPr algn="just"/>
            <a:r>
              <a:rPr lang="en-US" sz="1000" u="sng" dirty="0">
                <a:solidFill>
                  <a:schemeClr val="bg1"/>
                </a:solidFill>
                <a:latin typeface="Posterama" panose="020B0504020200020000" pitchFamily="34" charset="0"/>
                <a:cs typeface="Posterama" panose="020B0504020200020000" pitchFamily="34" charset="0"/>
              </a:rPr>
              <a:t>Fraud Pattern Recognition</a:t>
            </a:r>
            <a:r>
              <a:rPr lang="en-US" sz="1000" dirty="0">
                <a:solidFill>
                  <a:schemeClr val="bg1"/>
                </a:solidFill>
                <a:latin typeface="Posterama" panose="020B0504020200020000" pitchFamily="34" charset="0"/>
                <a:cs typeface="Posterama" panose="020B0504020200020000" pitchFamily="34" charset="0"/>
              </a:rPr>
              <a:t>: In fraud detection, RNNs can identify suspicious patterns in sequences of transactions or user behaviors that may indicate fraudulent activity.</a:t>
            </a:r>
          </a:p>
          <a:p>
            <a:pPr algn="just"/>
            <a:r>
              <a:rPr lang="en-US" sz="1000" u="sng" dirty="0">
                <a:solidFill>
                  <a:schemeClr val="bg1"/>
                </a:solidFill>
                <a:latin typeface="Posterama" panose="020B0504020200020000" pitchFamily="34" charset="0"/>
                <a:cs typeface="Posterama" panose="020B0504020200020000" pitchFamily="34" charset="0"/>
              </a:rPr>
              <a:t>Real-time Processing</a:t>
            </a:r>
            <a:r>
              <a:rPr lang="en-US" sz="1000" dirty="0">
                <a:solidFill>
                  <a:schemeClr val="bg1"/>
                </a:solidFill>
                <a:latin typeface="Posterama" panose="020B0504020200020000" pitchFamily="34" charset="0"/>
                <a:cs typeface="Posterama" panose="020B0504020200020000" pitchFamily="34" charset="0"/>
              </a:rPr>
              <a:t>: RNNs can process data in real-time, making them suitable for detecting fraud or spam as it occurs.</a:t>
            </a:r>
          </a:p>
          <a:p>
            <a:pPr algn="just"/>
            <a:r>
              <a:rPr lang="en-US" sz="1000" u="sng" dirty="0">
                <a:solidFill>
                  <a:schemeClr val="bg1"/>
                </a:solidFill>
                <a:latin typeface="Posterama" panose="020B0504020200020000" pitchFamily="34" charset="0"/>
                <a:cs typeface="Posterama" panose="020B0504020200020000" pitchFamily="34" charset="0"/>
              </a:rPr>
              <a:t>Adaptability</a:t>
            </a:r>
            <a:r>
              <a:rPr lang="en-US" sz="1000" dirty="0">
                <a:solidFill>
                  <a:schemeClr val="bg1"/>
                </a:solidFill>
                <a:latin typeface="Posterama" panose="020B0504020200020000" pitchFamily="34" charset="0"/>
                <a:cs typeface="Posterama" panose="020B0504020200020000" pitchFamily="34" charset="0"/>
              </a:rPr>
              <a:t>: RNNs can adapt to new patterns of spam or fraud over time, which is crucial as fraudsters constantly evolve their techniques.</a:t>
            </a:r>
          </a:p>
          <a:p>
            <a:pPr algn="just"/>
            <a:r>
              <a:rPr lang="en-US" sz="1000" u="sng" dirty="0">
                <a:solidFill>
                  <a:schemeClr val="bg1"/>
                </a:solidFill>
                <a:latin typeface="Posterama" panose="020B0504020200020000" pitchFamily="34" charset="0"/>
                <a:cs typeface="Posterama" panose="020B0504020200020000" pitchFamily="34" charset="0"/>
              </a:rPr>
              <a:t>Challenges</a:t>
            </a:r>
            <a:r>
              <a:rPr lang="en-US" sz="1000" dirty="0">
                <a:solidFill>
                  <a:schemeClr val="bg1"/>
                </a:solidFill>
                <a:latin typeface="Posterama" panose="020B0504020200020000" pitchFamily="34" charset="0"/>
                <a:cs typeface="Posterama" panose="020B0504020200020000" pitchFamily="34" charset="0"/>
              </a:rPr>
              <a:t>: Training RNNs can be computationally intensive and may require large datasets for effective learning.</a:t>
            </a:r>
          </a:p>
          <a:p>
            <a:pPr algn="just"/>
            <a:r>
              <a:rPr lang="en-US" sz="1000" dirty="0">
                <a:solidFill>
                  <a:schemeClr val="bg1"/>
                </a:solidFill>
                <a:latin typeface="Posterama" panose="020B0504020200020000" pitchFamily="34" charset="0"/>
                <a:cs typeface="Posterama" panose="020B0504020200020000" pitchFamily="34" charset="0"/>
              </a:rPr>
              <a:t>RNNs, especially LSTM variants, have shown promising results in spam and fraud detection tasks due to their ability to understand and remember context in sequential data, making them valuable tools in the fight against online fraud and spam.</a:t>
            </a:r>
          </a:p>
        </p:txBody>
      </p:sp>
      <p:sp>
        <p:nvSpPr>
          <p:cNvPr id="12" name="TextBox 11">
            <a:extLst>
              <a:ext uri="{FF2B5EF4-FFF2-40B4-BE49-F238E27FC236}">
                <a16:creationId xmlns:a16="http://schemas.microsoft.com/office/drawing/2014/main" id="{ADD02E3B-E730-91B8-0F7F-ED0ECED71108}"/>
              </a:ext>
            </a:extLst>
          </p:cNvPr>
          <p:cNvSpPr txBox="1"/>
          <p:nvPr/>
        </p:nvSpPr>
        <p:spPr>
          <a:xfrm>
            <a:off x="5924235" y="1454029"/>
            <a:ext cx="5241487" cy="4433137"/>
          </a:xfrm>
          <a:prstGeom prst="rect">
            <a:avLst/>
          </a:prstGeom>
          <a:solidFill>
            <a:schemeClr val="accent1">
              <a:lumMod val="50000"/>
              <a:alpha val="80000"/>
            </a:schemeClr>
          </a:solidFill>
          <a:ln>
            <a:solidFill>
              <a:schemeClr val="bg1"/>
            </a:solidFill>
          </a:ln>
        </p:spPr>
        <p:txBody>
          <a:bodyPr wrap="square">
            <a:spAutoFit/>
          </a:bodyPr>
          <a:lstStyle/>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Sequential Data Processing</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RNNs are designed to handle sequential data, making them ideal for processing and analyzing the sequence of words in emails.</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Contextual Understanding -</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RNNs maintain a memory of previous inputs, allowing them to understand the context and relationships between different parts of an email, which is crucial for accurate classification.</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Handling Variable Length Inputs -</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RNNs can process input sequences of varying lengths, which is beneficial for emails that can vary significantly in size.</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Shared Weights Across Time Steps -</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The weights in RNNs are shared across different time steps, which helps in learning consistent patterns in the data.</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Improved Accuracy -</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Studies have shown that RNNs often achieve higher accuracy in email classification tasks compared to other algorithms like KNN and Back Propagation Neural Networks (BPNN).</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Real-time Processing –</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RNNs can be used for real-time email classification, making them suitable for applications that require immediate detection of spam or fraudulent emails.</a:t>
            </a:r>
          </a:p>
          <a:p>
            <a:pPr>
              <a:lnSpc>
                <a:spcPct val="150000"/>
              </a:lnSpc>
            </a:pPr>
            <a:r>
              <a:rPr lang="en-US" sz="900" b="1" dirty="0">
                <a:solidFill>
                  <a:schemeClr val="accent1">
                    <a:lumMod val="40000"/>
                    <a:lumOff val="60000"/>
                  </a:schemeClr>
                </a:solidFill>
                <a:latin typeface="Posterama" panose="020B0504020200020000" pitchFamily="34" charset="0"/>
                <a:cs typeface="Posterama" panose="020B0504020200020000" pitchFamily="34" charset="0"/>
              </a:rPr>
              <a:t>Adaptability</a:t>
            </a:r>
          </a:p>
          <a:p>
            <a:pPr>
              <a:lnSpc>
                <a:spcPct val="150000"/>
              </a:lnSpc>
            </a:pPr>
            <a:r>
              <a:rPr lang="en-US" sz="900" dirty="0">
                <a:solidFill>
                  <a:schemeClr val="accent1">
                    <a:lumMod val="40000"/>
                    <a:lumOff val="60000"/>
                  </a:schemeClr>
                </a:solidFill>
                <a:latin typeface="Posterama" panose="020B0504020200020000" pitchFamily="34" charset="0"/>
                <a:cs typeface="Posterama" panose="020B0504020200020000" pitchFamily="34" charset="0"/>
              </a:rPr>
              <a:t>RNNs can adapt to new patterns of spam or fraud over time, which is essential as spammers constantly evolve their techniques.</a:t>
            </a:r>
          </a:p>
        </p:txBody>
      </p:sp>
      <p:sp>
        <p:nvSpPr>
          <p:cNvPr id="15" name="TextBox 14">
            <a:extLst>
              <a:ext uri="{FF2B5EF4-FFF2-40B4-BE49-F238E27FC236}">
                <a16:creationId xmlns:a16="http://schemas.microsoft.com/office/drawing/2014/main" id="{5D217EE9-D42C-B628-858A-713F514D1028}"/>
              </a:ext>
            </a:extLst>
          </p:cNvPr>
          <p:cNvSpPr txBox="1"/>
          <p:nvPr/>
        </p:nvSpPr>
        <p:spPr>
          <a:xfrm>
            <a:off x="1062567" y="6022406"/>
            <a:ext cx="10037232" cy="617605"/>
          </a:xfrm>
          <a:prstGeom prst="rect">
            <a:avLst/>
          </a:prstGeom>
          <a:solidFill>
            <a:schemeClr val="tx1">
              <a:lumMod val="95000"/>
              <a:lumOff val="5000"/>
            </a:schemeClr>
          </a:solidFill>
        </p:spPr>
        <p:txBody>
          <a:bodyPr wrap="square">
            <a:spAutoFit/>
          </a:bodyPr>
          <a:lstStyle/>
          <a:p>
            <a:pPr>
              <a:lnSpc>
                <a:spcPct val="150000"/>
              </a:lnSpc>
            </a:pPr>
            <a:r>
              <a:rPr lang="en-US" sz="1200" dirty="0">
                <a:solidFill>
                  <a:schemeClr val="accent1">
                    <a:lumMod val="40000"/>
                    <a:lumOff val="60000"/>
                  </a:schemeClr>
                </a:solidFill>
                <a:latin typeface="Posterama" panose="020B0504020200020000" pitchFamily="34" charset="0"/>
                <a:cs typeface="Posterama" panose="020B0504020200020000" pitchFamily="34" charset="0"/>
              </a:rPr>
              <a:t>These advantages make RNNs a powerful tool for email classification, particularly in distinguishing between spam and legitimate emails. </a:t>
            </a:r>
            <a:br>
              <a:rPr lang="en-US" sz="1200" dirty="0">
                <a:solidFill>
                  <a:schemeClr val="accent1">
                    <a:lumMod val="40000"/>
                    <a:lumOff val="60000"/>
                  </a:schemeClr>
                </a:solidFill>
                <a:latin typeface="Posterama" panose="020B0504020200020000" pitchFamily="34" charset="0"/>
                <a:cs typeface="Posterama" panose="020B0504020200020000" pitchFamily="34" charset="0"/>
              </a:rPr>
            </a:br>
            <a:r>
              <a:rPr lang="en-US" sz="1200" dirty="0">
                <a:solidFill>
                  <a:schemeClr val="accent1">
                    <a:lumMod val="40000"/>
                    <a:lumOff val="60000"/>
                  </a:schemeClr>
                </a:solidFill>
                <a:latin typeface="Posterama" panose="020B0504020200020000" pitchFamily="34" charset="0"/>
                <a:cs typeface="Posterama" panose="020B0504020200020000" pitchFamily="34" charset="0"/>
              </a:rPr>
              <a:t>(</a:t>
            </a:r>
            <a:r>
              <a:rPr lang="en-US" sz="1200" b="0" i="0" dirty="0">
                <a:solidFill>
                  <a:srgbClr val="13343B"/>
                </a:solidFill>
                <a:effectLst/>
                <a:highlight>
                  <a:srgbClr val="FCFCF9"/>
                </a:highlight>
                <a:latin typeface="__fkGroteskNeue_598ab8"/>
              </a:rPr>
              <a:t>Long Short-Term Memory (LSTM-1997) and </a:t>
            </a:r>
            <a:r>
              <a:rPr lang="en-IN" sz="1200" b="0" i="0" dirty="0">
                <a:solidFill>
                  <a:srgbClr val="13343B"/>
                </a:solidFill>
                <a:effectLst/>
                <a:highlight>
                  <a:srgbClr val="FCFCF9"/>
                </a:highlight>
                <a:latin typeface="__fkGroteskNeue_598ab8"/>
              </a:rPr>
              <a:t>Gated Recurrent Unit (GRU-2014) updates makes it the best)</a:t>
            </a:r>
            <a:endParaRPr lang="en-US" sz="1200" b="0" i="0" dirty="0">
              <a:solidFill>
                <a:srgbClr val="13343B"/>
              </a:solidFill>
              <a:effectLst/>
              <a:highlight>
                <a:srgbClr val="FCFCF9"/>
              </a:highlight>
              <a:latin typeface="__fkGroteskNeue_598ab8"/>
            </a:endParaRPr>
          </a:p>
        </p:txBody>
      </p:sp>
    </p:spTree>
    <p:extLst>
      <p:ext uri="{BB962C8B-B14F-4D97-AF65-F5344CB8AC3E}">
        <p14:creationId xmlns:p14="http://schemas.microsoft.com/office/powerpoint/2010/main" val="186796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11" name="Rectangle 10">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5">
            <a:extLst>
              <a:ext uri="{FF2B5EF4-FFF2-40B4-BE49-F238E27FC236}">
                <a16:creationId xmlns:a16="http://schemas.microsoft.com/office/drawing/2014/main" id="{B78B15BA-2D90-C831-81DE-5E2325EBE2B2}"/>
              </a:ext>
            </a:extLst>
          </p:cNvPr>
          <p:cNvSpPr>
            <a:spLocks noGrp="1"/>
          </p:cNvSpPr>
          <p:nvPr>
            <p:ph type="title"/>
          </p:nvPr>
        </p:nvSpPr>
        <p:spPr>
          <a:xfrm>
            <a:off x="3513969" y="190181"/>
            <a:ext cx="4838700" cy="571118"/>
          </a:xfrm>
          <a:prstGeom prst="rect">
            <a:avLst/>
          </a:prstGeom>
          <a:solidFill>
            <a:schemeClr val="accent4">
              <a:lumMod val="20000"/>
              <a:lumOff val="80000"/>
            </a:schemeClr>
          </a:solidFill>
        </p:spPr>
        <p:txBody>
          <a:bodyPr wrap="square" lIns="91440" tIns="45720" rIns="91440" bIns="45720">
            <a:spAutoFit/>
          </a:bodyPr>
          <a:lstStyle/>
          <a:p>
            <a:pPr algn="ctr"/>
            <a:r>
              <a:rPr lang="en-US"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RNN MODEL</a:t>
            </a:r>
          </a:p>
        </p:txBody>
      </p:sp>
      <p:cxnSp>
        <p:nvCxnSpPr>
          <p:cNvPr id="5" name="Straight Connector 4">
            <a:extLst>
              <a:ext uri="{FF2B5EF4-FFF2-40B4-BE49-F238E27FC236}">
                <a16:creationId xmlns:a16="http://schemas.microsoft.com/office/drawing/2014/main" id="{65C8642F-F6B0-76DD-DE1B-0DA92B96DAC0}"/>
              </a:ext>
            </a:extLst>
          </p:cNvPr>
          <p:cNvCxnSpPr/>
          <p:nvPr/>
        </p:nvCxnSpPr>
        <p:spPr>
          <a:xfrm>
            <a:off x="952500" y="1832108"/>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07763276-B8AA-A962-CCFE-1C0ACE414EDE}"/>
              </a:ext>
            </a:extLst>
          </p:cNvPr>
          <p:cNvCxnSpPr/>
          <p:nvPr/>
        </p:nvCxnSpPr>
        <p:spPr>
          <a:xfrm>
            <a:off x="948267" y="1400132"/>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F1D0F85E-949A-8D17-FC51-777E7FE893A4}"/>
              </a:ext>
            </a:extLst>
          </p:cNvPr>
          <p:cNvSpPr txBox="1"/>
          <p:nvPr/>
        </p:nvSpPr>
        <p:spPr>
          <a:xfrm>
            <a:off x="7883972" y="1302291"/>
            <a:ext cx="4021665" cy="5262979"/>
          </a:xfrm>
          <a:prstGeom prst="rect">
            <a:avLst/>
          </a:prstGeom>
          <a:solidFill>
            <a:schemeClr val="accent5">
              <a:lumMod val="75000"/>
            </a:schemeClr>
          </a:solidFill>
          <a:ln>
            <a:solidFill>
              <a:schemeClr val="bg1"/>
            </a:solidFill>
          </a:ln>
        </p:spPr>
        <p:txBody>
          <a:bodyPr wrap="square">
            <a:spAutoFit/>
          </a:bodyPr>
          <a:lstStyle/>
          <a:p>
            <a:r>
              <a:rPr lang="en-IN" sz="1200" b="1" dirty="0">
                <a:solidFill>
                  <a:schemeClr val="accent1">
                    <a:lumMod val="20000"/>
                    <a:lumOff val="80000"/>
                  </a:schemeClr>
                </a:solidFill>
                <a:latin typeface="Berlin Sans FB Demi" panose="020E0802020502020306" pitchFamily="34" charset="0"/>
              </a:rPr>
              <a:t>EXAMPLE WORKFLOW FOR SPAM DETECTION USING RNN</a:t>
            </a:r>
          </a:p>
          <a:p>
            <a:r>
              <a:rPr lang="en-IN" sz="1200" u="sng" dirty="0">
                <a:solidFill>
                  <a:schemeClr val="accent1">
                    <a:lumMod val="20000"/>
                    <a:lumOff val="80000"/>
                  </a:schemeClr>
                </a:solidFill>
              </a:rPr>
              <a:t>Data Preprocessing</a:t>
            </a:r>
            <a:endParaRPr lang="en-IN" sz="1200" dirty="0">
              <a:solidFill>
                <a:schemeClr val="accent1">
                  <a:lumMod val="20000"/>
                  <a:lumOff val="80000"/>
                </a:schemeClr>
              </a:solidFill>
            </a:endParaRPr>
          </a:p>
          <a:p>
            <a:r>
              <a:rPr lang="en-IN" sz="1200" dirty="0">
                <a:solidFill>
                  <a:schemeClr val="accent1">
                    <a:lumMod val="20000"/>
                    <a:lumOff val="80000"/>
                  </a:schemeClr>
                </a:solidFill>
              </a:rPr>
              <a:t>   - Clean and tokenize the text data.</a:t>
            </a:r>
          </a:p>
          <a:p>
            <a:r>
              <a:rPr lang="en-IN" sz="1200" dirty="0">
                <a:solidFill>
                  <a:schemeClr val="accent1">
                    <a:lumMod val="20000"/>
                    <a:lumOff val="80000"/>
                  </a:schemeClr>
                </a:solidFill>
              </a:rPr>
              <a:t>   - Convert text to numerical representations using embeddings.</a:t>
            </a:r>
          </a:p>
          <a:p>
            <a:r>
              <a:rPr lang="en-IN" sz="1200" u="sng" dirty="0">
                <a:solidFill>
                  <a:schemeClr val="accent1">
                    <a:lumMod val="20000"/>
                    <a:lumOff val="80000"/>
                  </a:schemeClr>
                </a:solidFill>
              </a:rPr>
              <a:t>Model Building</a:t>
            </a:r>
            <a:endParaRPr lang="en-IN" sz="1200" dirty="0">
              <a:solidFill>
                <a:schemeClr val="accent1">
                  <a:lumMod val="20000"/>
                  <a:lumOff val="80000"/>
                </a:schemeClr>
              </a:solidFill>
            </a:endParaRPr>
          </a:p>
          <a:p>
            <a:r>
              <a:rPr lang="en-IN" sz="1200" dirty="0">
                <a:solidFill>
                  <a:schemeClr val="accent1">
                    <a:lumMod val="20000"/>
                    <a:lumOff val="80000"/>
                  </a:schemeClr>
                </a:solidFill>
              </a:rPr>
              <a:t>   - Define the RNN model with embedding, LSTM/GRU, and dense layers.</a:t>
            </a:r>
          </a:p>
          <a:p>
            <a:r>
              <a:rPr lang="en-IN" sz="1200" dirty="0">
                <a:solidFill>
                  <a:schemeClr val="accent1">
                    <a:lumMod val="20000"/>
                    <a:lumOff val="80000"/>
                  </a:schemeClr>
                </a:solidFill>
              </a:rPr>
              <a:t>   - Compile the model with an appropriate loss function and optimizer.</a:t>
            </a:r>
          </a:p>
          <a:p>
            <a:r>
              <a:rPr lang="en-IN" sz="1200" u="sng" dirty="0">
                <a:solidFill>
                  <a:schemeClr val="accent1">
                    <a:lumMod val="20000"/>
                    <a:lumOff val="80000"/>
                  </a:schemeClr>
                </a:solidFill>
              </a:rPr>
              <a:t>Training</a:t>
            </a:r>
            <a:endParaRPr lang="en-IN" sz="1200" dirty="0">
              <a:solidFill>
                <a:schemeClr val="accent1">
                  <a:lumMod val="20000"/>
                  <a:lumOff val="80000"/>
                </a:schemeClr>
              </a:solidFill>
            </a:endParaRPr>
          </a:p>
          <a:p>
            <a:r>
              <a:rPr lang="en-IN" sz="1200" dirty="0">
                <a:solidFill>
                  <a:schemeClr val="accent1">
                    <a:lumMod val="20000"/>
                    <a:lumOff val="80000"/>
                  </a:schemeClr>
                </a:solidFill>
              </a:rPr>
              <a:t>   - Train the model on labelled data (spam/ham emails).</a:t>
            </a:r>
          </a:p>
          <a:p>
            <a:r>
              <a:rPr lang="en-IN" sz="1200" dirty="0">
                <a:solidFill>
                  <a:schemeClr val="accent1">
                    <a:lumMod val="20000"/>
                    <a:lumOff val="80000"/>
                  </a:schemeClr>
                </a:solidFill>
              </a:rPr>
              <a:t>   - Use techniques like early stopping to prevent overfitting.</a:t>
            </a:r>
          </a:p>
          <a:p>
            <a:r>
              <a:rPr lang="en-IN" sz="1200" u="sng" dirty="0">
                <a:solidFill>
                  <a:schemeClr val="accent1">
                    <a:lumMod val="20000"/>
                    <a:lumOff val="80000"/>
                  </a:schemeClr>
                </a:solidFill>
              </a:rPr>
              <a:t>Evaluation</a:t>
            </a:r>
            <a:endParaRPr lang="en-IN" sz="1200" dirty="0">
              <a:solidFill>
                <a:schemeClr val="accent1">
                  <a:lumMod val="20000"/>
                  <a:lumOff val="80000"/>
                </a:schemeClr>
              </a:solidFill>
            </a:endParaRPr>
          </a:p>
          <a:p>
            <a:r>
              <a:rPr lang="en-IN" sz="1200" dirty="0">
                <a:solidFill>
                  <a:schemeClr val="accent1">
                    <a:lumMod val="20000"/>
                    <a:lumOff val="80000"/>
                  </a:schemeClr>
                </a:solidFill>
              </a:rPr>
              <a:t>   - Evaluate the model on a validation set to ensure it generalizes well to unseen data.</a:t>
            </a:r>
          </a:p>
          <a:p>
            <a:r>
              <a:rPr lang="en-IN" sz="1200" dirty="0">
                <a:solidFill>
                  <a:schemeClr val="accent1">
                    <a:lumMod val="20000"/>
                    <a:lumOff val="80000"/>
                  </a:schemeClr>
                </a:solidFill>
              </a:rPr>
              <a:t>   - Use metrics like accuracy, precision, recall, and F1-score.</a:t>
            </a:r>
          </a:p>
          <a:p>
            <a:r>
              <a:rPr lang="en-IN" sz="1200" u="sng" dirty="0">
                <a:solidFill>
                  <a:schemeClr val="accent1">
                    <a:lumMod val="20000"/>
                    <a:lumOff val="80000"/>
                  </a:schemeClr>
                </a:solidFill>
              </a:rPr>
              <a:t>Prediction</a:t>
            </a:r>
            <a:endParaRPr lang="en-IN" sz="1200" dirty="0">
              <a:solidFill>
                <a:schemeClr val="accent1">
                  <a:lumMod val="20000"/>
                  <a:lumOff val="80000"/>
                </a:schemeClr>
              </a:solidFill>
            </a:endParaRPr>
          </a:p>
          <a:p>
            <a:r>
              <a:rPr lang="en-IN" sz="1200" dirty="0">
                <a:solidFill>
                  <a:schemeClr val="accent1">
                    <a:lumMod val="20000"/>
                    <a:lumOff val="80000"/>
                  </a:schemeClr>
                </a:solidFill>
              </a:rPr>
              <a:t>   - Use the trained model to classify new emails as spam or ham.</a:t>
            </a:r>
          </a:p>
          <a:p>
            <a:r>
              <a:rPr lang="en-IN" sz="1200" dirty="0">
                <a:solidFill>
                  <a:schemeClr val="accent1">
                    <a:lumMod val="20000"/>
                    <a:lumOff val="80000"/>
                  </a:schemeClr>
                </a:solidFill>
              </a:rPr>
              <a:t>By leveraging the sequential processing capabilities of RNNs, particularly LSTM and GRU cells, spam detection models can effectively capture the context and dependencies in email text, leading to more accurate classification.</a:t>
            </a:r>
          </a:p>
        </p:txBody>
      </p:sp>
      <p:sp>
        <p:nvSpPr>
          <p:cNvPr id="24" name="TextBox 23">
            <a:extLst>
              <a:ext uri="{FF2B5EF4-FFF2-40B4-BE49-F238E27FC236}">
                <a16:creationId xmlns:a16="http://schemas.microsoft.com/office/drawing/2014/main" id="{FDCC5401-9AF5-97A5-5697-1F50AFCD7D6F}"/>
              </a:ext>
            </a:extLst>
          </p:cNvPr>
          <p:cNvSpPr txBox="1"/>
          <p:nvPr/>
        </p:nvSpPr>
        <p:spPr>
          <a:xfrm>
            <a:off x="373434" y="1329342"/>
            <a:ext cx="3934442" cy="5262979"/>
          </a:xfrm>
          <a:prstGeom prst="rect">
            <a:avLst/>
          </a:prstGeom>
          <a:solidFill>
            <a:schemeClr val="accent1">
              <a:lumMod val="75000"/>
            </a:schemeClr>
          </a:solidFill>
          <a:ln>
            <a:solidFill>
              <a:schemeClr val="bg1"/>
            </a:solidFill>
          </a:ln>
        </p:spPr>
        <p:txBody>
          <a:bodyPr wrap="square">
            <a:spAutoFit/>
          </a:bodyPr>
          <a:lstStyle/>
          <a:p>
            <a:pPr algn="just"/>
            <a:r>
              <a:rPr lang="en-IN" sz="1200" b="1" dirty="0">
                <a:solidFill>
                  <a:schemeClr val="accent1">
                    <a:lumMod val="20000"/>
                    <a:lumOff val="80000"/>
                  </a:schemeClr>
                </a:solidFill>
                <a:latin typeface="Berlin Sans FB Demi" panose="020E0802020502020306" pitchFamily="34" charset="0"/>
              </a:rPr>
              <a:t>RNN MODEL STRUCTURE</a:t>
            </a:r>
          </a:p>
          <a:p>
            <a:pPr marL="285750" indent="-285750" algn="just">
              <a:buFont typeface="Arial" panose="020B0604020202020204" pitchFamily="34" charset="0"/>
              <a:buChar char="•"/>
            </a:pPr>
            <a:r>
              <a:rPr lang="en-IN" sz="1200" u="sng" dirty="0">
                <a:solidFill>
                  <a:schemeClr val="accent1">
                    <a:lumMod val="20000"/>
                    <a:lumOff val="80000"/>
                  </a:schemeClr>
                </a:solidFill>
              </a:rPr>
              <a:t>Input Layer</a:t>
            </a:r>
            <a:endParaRPr lang="en-IN" sz="1200" dirty="0">
              <a:solidFill>
                <a:schemeClr val="accent1">
                  <a:lumMod val="20000"/>
                  <a:lumOff val="80000"/>
                </a:schemeClr>
              </a:solidFill>
            </a:endParaRPr>
          </a:p>
          <a:p>
            <a:pPr algn="just"/>
            <a:r>
              <a:rPr lang="en-IN" sz="1200" dirty="0">
                <a:solidFill>
                  <a:schemeClr val="accent1">
                    <a:lumMod val="20000"/>
                    <a:lumOff val="80000"/>
                  </a:schemeClr>
                </a:solidFill>
              </a:rPr>
              <a:t>The input layer receives the sequence data. For text data, this often involves tokenizing the text and converting it into numerical representations (e.g., word embeddings).</a:t>
            </a:r>
          </a:p>
          <a:p>
            <a:pPr marL="285750" indent="-285750" algn="just">
              <a:buFont typeface="Arial" panose="020B0604020202020204" pitchFamily="34" charset="0"/>
              <a:buChar char="•"/>
            </a:pPr>
            <a:r>
              <a:rPr lang="en-IN" sz="1200" u="sng" dirty="0">
                <a:solidFill>
                  <a:schemeClr val="accent1">
                    <a:lumMod val="20000"/>
                    <a:lumOff val="80000"/>
                  </a:schemeClr>
                </a:solidFill>
              </a:rPr>
              <a:t>Recurrent Layer</a:t>
            </a:r>
            <a:endParaRPr lang="en-IN" sz="1200" dirty="0">
              <a:solidFill>
                <a:schemeClr val="accent1">
                  <a:lumMod val="20000"/>
                  <a:lumOff val="80000"/>
                </a:schemeClr>
              </a:solidFill>
            </a:endParaRPr>
          </a:p>
          <a:p>
            <a:pPr algn="just"/>
            <a:r>
              <a:rPr lang="en-IN" sz="1200" dirty="0">
                <a:solidFill>
                  <a:schemeClr val="accent1">
                    <a:lumMod val="20000"/>
                    <a:lumOff val="80000"/>
                  </a:schemeClr>
                </a:solidFill>
              </a:rPr>
              <a:t>This is the core of the RNN, where the network maintains a hidden state that is updated at each time step. The recurrent layer processes one element of the sequence at a time, updating the hidden state based on the current input and the previous hidden state.</a:t>
            </a:r>
          </a:p>
          <a:p>
            <a:pPr algn="just"/>
            <a:r>
              <a:rPr lang="en-IN" sz="1200" u="sng" dirty="0">
                <a:solidFill>
                  <a:schemeClr val="accent1">
                    <a:lumMod val="20000"/>
                    <a:lumOff val="80000"/>
                  </a:schemeClr>
                </a:solidFill>
              </a:rPr>
              <a:t>Simple RNN Cell</a:t>
            </a:r>
          </a:p>
          <a:p>
            <a:pPr algn="just"/>
            <a:r>
              <a:rPr lang="en-IN" sz="1200" dirty="0">
                <a:solidFill>
                  <a:schemeClr val="accent1">
                    <a:lumMod val="20000"/>
                    <a:lumOff val="80000"/>
                  </a:schemeClr>
                </a:solidFill>
              </a:rPr>
              <a:t>The basic unit of an RNN, which updates the hidden state using a simple activation function.</a:t>
            </a:r>
          </a:p>
          <a:p>
            <a:pPr algn="just"/>
            <a:r>
              <a:rPr lang="en-IN" sz="1200" u="sng" dirty="0">
                <a:solidFill>
                  <a:schemeClr val="accent1">
                    <a:lumMod val="20000"/>
                    <a:lumOff val="80000"/>
                  </a:schemeClr>
                </a:solidFill>
              </a:rPr>
              <a:t>LSTM (Long Short-Term Memory</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An advanced RNN cell that includes mechanisms (gates) to control the flow of information, addressing the vanishing gradient problem and allowing the network to capture long-term dependencies.</a:t>
            </a:r>
          </a:p>
          <a:p>
            <a:pPr algn="just"/>
            <a:r>
              <a:rPr lang="en-IN" sz="1200" u="sng" dirty="0">
                <a:solidFill>
                  <a:schemeClr val="accent1">
                    <a:lumMod val="20000"/>
                    <a:lumOff val="80000"/>
                  </a:schemeClr>
                </a:solidFill>
              </a:rPr>
              <a:t>GRU (Gated Recurrent Unit</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A simplified version of LSTM with fewer parameters, which also helps in capturing long-term dependencies.</a:t>
            </a:r>
          </a:p>
          <a:p>
            <a:pPr marL="285750" indent="-285750" algn="just">
              <a:buFont typeface="Arial" panose="020B0604020202020204" pitchFamily="34" charset="0"/>
              <a:buChar char="•"/>
            </a:pPr>
            <a:r>
              <a:rPr lang="en-IN" sz="1200" u="sng" dirty="0">
                <a:solidFill>
                  <a:schemeClr val="accent1">
                    <a:lumMod val="20000"/>
                    <a:lumOff val="80000"/>
                  </a:schemeClr>
                </a:solidFill>
              </a:rPr>
              <a:t>Output Layer</a:t>
            </a:r>
          </a:p>
          <a:p>
            <a:pPr algn="just"/>
            <a:r>
              <a:rPr lang="en-IN" sz="1200" dirty="0">
                <a:solidFill>
                  <a:schemeClr val="accent1">
                    <a:lumMod val="20000"/>
                    <a:lumOff val="80000"/>
                  </a:schemeClr>
                </a:solidFill>
              </a:rPr>
              <a:t>The output layer produces the final prediction for each time step or for the entire sequence. In the context of spam detection, this could be a binary classification (spam or ham).</a:t>
            </a:r>
          </a:p>
        </p:txBody>
      </p:sp>
      <p:sp>
        <p:nvSpPr>
          <p:cNvPr id="26" name="TextBox 25">
            <a:extLst>
              <a:ext uri="{FF2B5EF4-FFF2-40B4-BE49-F238E27FC236}">
                <a16:creationId xmlns:a16="http://schemas.microsoft.com/office/drawing/2014/main" id="{F805622F-30B0-0A66-3EAD-233304160CC0}"/>
              </a:ext>
            </a:extLst>
          </p:cNvPr>
          <p:cNvSpPr txBox="1"/>
          <p:nvPr/>
        </p:nvSpPr>
        <p:spPr>
          <a:xfrm>
            <a:off x="4423078" y="1309182"/>
            <a:ext cx="3345692" cy="5262979"/>
          </a:xfrm>
          <a:prstGeom prst="rect">
            <a:avLst/>
          </a:prstGeom>
          <a:solidFill>
            <a:schemeClr val="accent4">
              <a:lumMod val="75000"/>
            </a:schemeClr>
          </a:solidFill>
          <a:ln>
            <a:solidFill>
              <a:schemeClr val="bg1"/>
            </a:solidFill>
          </a:ln>
        </p:spPr>
        <p:txBody>
          <a:bodyPr wrap="square">
            <a:spAutoFit/>
          </a:bodyPr>
          <a:lstStyle/>
          <a:p>
            <a:r>
              <a:rPr lang="en-IN" sz="1200" b="1" dirty="0">
                <a:solidFill>
                  <a:schemeClr val="accent1">
                    <a:lumMod val="20000"/>
                    <a:lumOff val="80000"/>
                  </a:schemeClr>
                </a:solidFill>
                <a:latin typeface="Berlin Sans FB Demi" panose="020E0802020502020306" pitchFamily="34" charset="0"/>
              </a:rPr>
              <a:t>LAYERS IN AN RNN MODEL FOR SPAM DETECTION</a:t>
            </a:r>
          </a:p>
          <a:p>
            <a:r>
              <a:rPr lang="en-IN" sz="1200" u="sng" dirty="0">
                <a:solidFill>
                  <a:schemeClr val="accent1">
                    <a:lumMod val="20000"/>
                    <a:lumOff val="80000"/>
                  </a:schemeClr>
                </a:solidFill>
              </a:rPr>
              <a:t>Embedding Layer</a:t>
            </a:r>
          </a:p>
          <a:p>
            <a:r>
              <a:rPr lang="en-IN" sz="1200" dirty="0">
                <a:solidFill>
                  <a:schemeClr val="accent1">
                    <a:lumMod val="20000"/>
                    <a:lumOff val="80000"/>
                  </a:schemeClr>
                </a:solidFill>
              </a:rPr>
              <a:t>Converts words into dense vectors of fixed size, capturing semantic relationships between words. This layer is crucial for handling text data.</a:t>
            </a:r>
          </a:p>
          <a:p>
            <a:r>
              <a:rPr lang="en-IN" sz="1200" u="sng" dirty="0">
                <a:solidFill>
                  <a:schemeClr val="accent1">
                    <a:lumMod val="20000"/>
                    <a:lumOff val="80000"/>
                  </a:schemeClr>
                </a:solidFill>
              </a:rPr>
              <a:t>Recurrent Layers</a:t>
            </a:r>
          </a:p>
          <a:p>
            <a:r>
              <a:rPr lang="en-IN" sz="1200" b="1" dirty="0">
                <a:solidFill>
                  <a:schemeClr val="accent1">
                    <a:lumMod val="20000"/>
                    <a:lumOff val="80000"/>
                  </a:schemeClr>
                </a:solidFill>
              </a:rPr>
              <a:t>LSTM/GRU Layers</a:t>
            </a:r>
            <a:r>
              <a:rPr lang="en-IN" sz="1200" dirty="0">
                <a:solidFill>
                  <a:schemeClr val="accent1">
                    <a:lumMod val="20000"/>
                    <a:lumOff val="80000"/>
                  </a:schemeClr>
                </a:solidFill>
              </a:rPr>
              <a:t>: These layers process the sequence data, maintaining and updating the hidden state. They are more effective than simple RNN cells for capturing long-term dependencies in the data.</a:t>
            </a:r>
          </a:p>
          <a:p>
            <a:r>
              <a:rPr lang="en-IN" sz="1200" b="1" dirty="0">
                <a:solidFill>
                  <a:schemeClr val="accent1">
                    <a:lumMod val="20000"/>
                    <a:lumOff val="80000"/>
                  </a:schemeClr>
                </a:solidFill>
              </a:rPr>
              <a:t>Stacked RNNs</a:t>
            </a:r>
            <a:r>
              <a:rPr lang="en-IN" sz="1200" dirty="0">
                <a:solidFill>
                  <a:schemeClr val="accent1">
                    <a:lumMod val="20000"/>
                    <a:lumOff val="80000"/>
                  </a:schemeClr>
                </a:solidFill>
              </a:rPr>
              <a:t>: Multiple RNN layers can be stacked to increase the model's capacity to learn complex patterns.</a:t>
            </a:r>
          </a:p>
          <a:p>
            <a:r>
              <a:rPr lang="en-IN" sz="1200" u="sng" dirty="0">
                <a:solidFill>
                  <a:schemeClr val="accent1">
                    <a:lumMod val="20000"/>
                    <a:lumOff val="80000"/>
                  </a:schemeClr>
                </a:solidFill>
              </a:rPr>
              <a:t>Dense (Fully Connected) Layer</a:t>
            </a:r>
          </a:p>
          <a:p>
            <a:r>
              <a:rPr lang="en-IN" sz="1200" dirty="0">
                <a:solidFill>
                  <a:schemeClr val="accent1">
                    <a:lumMod val="20000"/>
                    <a:lumOff val="80000"/>
                  </a:schemeClr>
                </a:solidFill>
              </a:rPr>
              <a:t>After the recurrent layers, a dense layer is often used to map the high-level features extracted by the RNN to the desired output size (e.g., a single neuron with a sigmoid activation for binary classification).</a:t>
            </a:r>
          </a:p>
          <a:p>
            <a:r>
              <a:rPr lang="en-IN" sz="1200" u="sng" dirty="0">
                <a:solidFill>
                  <a:schemeClr val="accent1">
                    <a:lumMod val="20000"/>
                    <a:lumOff val="80000"/>
                  </a:schemeClr>
                </a:solidFill>
              </a:rPr>
              <a:t>Output Layer</a:t>
            </a:r>
          </a:p>
          <a:p>
            <a:r>
              <a:rPr lang="en-IN" sz="1200" dirty="0">
                <a:solidFill>
                  <a:schemeClr val="accent1">
                    <a:lumMod val="20000"/>
                    <a:lumOff val="80000"/>
                  </a:schemeClr>
                </a:solidFill>
              </a:rPr>
              <a:t>The final layer that produces the classification result. For spam detection, this is typically a single neuron with a sigmoid activation function, outputting a probability score indicating whether the email is spam or not.</a:t>
            </a:r>
          </a:p>
        </p:txBody>
      </p:sp>
    </p:spTree>
    <p:extLst>
      <p:ext uri="{BB962C8B-B14F-4D97-AF65-F5344CB8AC3E}">
        <p14:creationId xmlns:p14="http://schemas.microsoft.com/office/powerpoint/2010/main" val="336657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3">
            <a:alphaModFix/>
          </a:blip>
          <a:srcRect l="1427" r="9751" b="-1"/>
          <a:stretch/>
        </p:blipFill>
        <p:spPr>
          <a:xfrm>
            <a:off x="-149" y="0"/>
            <a:ext cx="12192149" cy="6863291"/>
          </a:xfrm>
          <a:prstGeom prst="rect">
            <a:avLst/>
          </a:prstGeom>
        </p:spPr>
      </p:pic>
      <p:sp>
        <p:nvSpPr>
          <p:cNvPr id="3" name="Title 5">
            <a:extLst>
              <a:ext uri="{FF2B5EF4-FFF2-40B4-BE49-F238E27FC236}">
                <a16:creationId xmlns:a16="http://schemas.microsoft.com/office/drawing/2014/main" id="{1FC8ADC6-565E-8FC7-21F8-9F1ECC2A249D}"/>
              </a:ext>
            </a:extLst>
          </p:cNvPr>
          <p:cNvSpPr>
            <a:spLocks noGrp="1"/>
          </p:cNvSpPr>
          <p:nvPr>
            <p:ph type="title"/>
          </p:nvPr>
        </p:nvSpPr>
        <p:spPr>
          <a:xfrm>
            <a:off x="3392489" y="103793"/>
            <a:ext cx="4838700" cy="434286"/>
          </a:xfrm>
          <a:prstGeom prst="rect">
            <a:avLst/>
          </a:prstGeom>
          <a:solidFill>
            <a:schemeClr val="accent4">
              <a:lumMod val="20000"/>
              <a:lumOff val="80000"/>
            </a:schemeClr>
          </a:solidFill>
        </p:spPr>
        <p:txBody>
          <a:bodyPr wrap="square" lIns="91440" tIns="45720" rIns="91440" bIns="45720">
            <a:spAutoFit/>
          </a:bodyPr>
          <a:lstStyle/>
          <a:p>
            <a:pPr algn="ctr"/>
            <a:r>
              <a:rPr lang="en-US" sz="20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PRE-PROCESSING</a:t>
            </a:r>
          </a:p>
        </p:txBody>
      </p:sp>
      <p:sp>
        <p:nvSpPr>
          <p:cNvPr id="5" name="TextBox 4">
            <a:extLst>
              <a:ext uri="{FF2B5EF4-FFF2-40B4-BE49-F238E27FC236}">
                <a16:creationId xmlns:a16="http://schemas.microsoft.com/office/drawing/2014/main" id="{D6FCBE85-D31A-55AD-5E7B-E7E65FE07F1A}"/>
              </a:ext>
            </a:extLst>
          </p:cNvPr>
          <p:cNvSpPr txBox="1"/>
          <p:nvPr/>
        </p:nvSpPr>
        <p:spPr>
          <a:xfrm>
            <a:off x="211667" y="639373"/>
            <a:ext cx="7230532" cy="6083717"/>
          </a:xfrm>
          <a:prstGeom prst="rect">
            <a:avLst/>
          </a:prstGeom>
          <a:solidFill>
            <a:schemeClr val="tx2"/>
          </a:solidFill>
        </p:spPr>
        <p:txBody>
          <a:bodyPr wrap="square">
            <a:spAutoFit/>
          </a:bodyPr>
          <a:lstStyle/>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DATA PREPROCESSING: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Date Handling: Convert the date received column to a datetime format.</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Categorical Data: Convert categorical columns (e.g., country, province/state, solicitation method) to numerical representations using techniques like one-hot encoding or label encoding.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Text Data: If there are any free-text columns, consider using techniques like tokenization and embedding.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Missing Values: Handle any missing values by imputation or removing such entries, depending on their impact.</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FEATURE SELECTION:</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Select the relevant features that contribute to the prediction or analysis you intend to perform with the RNN model. For instance, you might focus on columns like fraud category, solicitation method, number of victims, and financial loss.</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DATA SPLITTING: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Split the data into training, validation, and test sets to evaluate the performance of the model.</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MODEL DESIGN:</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Design the RNN architecture based on the nature of the problem. For example, if you're predicting sequences or trends in fraud reports, an LSTM (Long Short-Term Memory) or GRU (Gated Recurrent Unit) might be appropriate.</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Define input shapes, layers, and other hyperparameters.</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TRAINING: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Train the RNN model using the preprocessed data and chosen architecture.</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Monitor training performance using appropriate metrics.</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EVALUATION AND TUNING:</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Evaluate the model on the validation set and tune hyperparameters as needed.</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CA" sz="1200" kern="1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Test the final model on the test set to assess its generalization performance.</a:t>
            </a:r>
            <a:endParaRPr lang="en-IN" sz="12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A2D6667-EC04-F18B-A73D-EFD7ED901816}"/>
              </a:ext>
            </a:extLst>
          </p:cNvPr>
          <p:cNvSpPr txBox="1"/>
          <p:nvPr/>
        </p:nvSpPr>
        <p:spPr>
          <a:xfrm>
            <a:off x="7518400" y="680409"/>
            <a:ext cx="4461933" cy="6001643"/>
          </a:xfrm>
          <a:prstGeom prst="rect">
            <a:avLst/>
          </a:prstGeom>
          <a:solidFill>
            <a:schemeClr val="tx2"/>
          </a:solidFill>
        </p:spPr>
        <p:txBody>
          <a:bodyPr wrap="square">
            <a:spAutoFit/>
          </a:bodyPr>
          <a:lstStyle/>
          <a:p>
            <a:pPr algn="just"/>
            <a:r>
              <a:rPr lang="en-IN" sz="1200" dirty="0">
                <a:solidFill>
                  <a:schemeClr val="accent1">
                    <a:lumMod val="20000"/>
                    <a:lumOff val="80000"/>
                  </a:schemeClr>
                </a:solidFill>
              </a:rPr>
              <a:t>The RNN MODEL includes-</a:t>
            </a:r>
          </a:p>
          <a:p>
            <a:pPr algn="just"/>
            <a:r>
              <a:rPr lang="en-IN" sz="1200" u="sng" dirty="0">
                <a:solidFill>
                  <a:schemeClr val="accent1">
                    <a:lumMod val="20000"/>
                    <a:lumOff val="80000"/>
                  </a:schemeClr>
                </a:solidFill>
              </a:rPr>
              <a:t>Text Cleaning</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Remove special characters, numbers, and punctuation</a:t>
            </a:r>
          </a:p>
          <a:p>
            <a:pPr algn="just"/>
            <a:r>
              <a:rPr lang="en-IN" sz="1200" dirty="0">
                <a:solidFill>
                  <a:schemeClr val="accent1">
                    <a:lumMod val="20000"/>
                    <a:lumOff val="80000"/>
                  </a:schemeClr>
                </a:solidFill>
              </a:rPr>
              <a:t>   - Convert all text to lowercase</a:t>
            </a:r>
          </a:p>
          <a:p>
            <a:pPr algn="just"/>
            <a:r>
              <a:rPr lang="en-IN" sz="1200" u="sng" dirty="0">
                <a:solidFill>
                  <a:schemeClr val="accent1">
                    <a:lumMod val="20000"/>
                    <a:lumOff val="80000"/>
                  </a:schemeClr>
                </a:solidFill>
              </a:rPr>
              <a:t>Tokenization</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Split the text into individual words or tokens</a:t>
            </a:r>
          </a:p>
          <a:p>
            <a:pPr algn="just"/>
            <a:r>
              <a:rPr lang="en-IN" sz="1200" u="sng" dirty="0">
                <a:solidFill>
                  <a:schemeClr val="accent1">
                    <a:lumMod val="20000"/>
                    <a:lumOff val="80000"/>
                  </a:schemeClr>
                </a:solidFill>
              </a:rPr>
              <a:t>Stop Word Removal</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Remove common words that don't contribute much to the meaning (e.g., "the", "a", "an")</a:t>
            </a:r>
          </a:p>
          <a:p>
            <a:pPr algn="just"/>
            <a:r>
              <a:rPr lang="en-IN" sz="1200" u="sng" dirty="0">
                <a:solidFill>
                  <a:schemeClr val="accent1">
                    <a:lumMod val="20000"/>
                    <a:lumOff val="80000"/>
                  </a:schemeClr>
                </a:solidFill>
              </a:rPr>
              <a:t>Stemming or Lemmatization</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Reduce words to their root form to decrease vocabulary size</a:t>
            </a:r>
          </a:p>
          <a:p>
            <a:pPr algn="just"/>
            <a:r>
              <a:rPr lang="en-IN" sz="1200" u="sng" dirty="0">
                <a:solidFill>
                  <a:schemeClr val="accent1">
                    <a:lumMod val="20000"/>
                    <a:lumOff val="80000"/>
                  </a:schemeClr>
                </a:solidFill>
              </a:rPr>
              <a:t>Encoding</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Convert text data into numerical format</a:t>
            </a:r>
          </a:p>
          <a:p>
            <a:pPr algn="just"/>
            <a:r>
              <a:rPr lang="en-IN" sz="1200" dirty="0">
                <a:solidFill>
                  <a:schemeClr val="accent1">
                    <a:lumMod val="20000"/>
                    <a:lumOff val="80000"/>
                  </a:schemeClr>
                </a:solidFill>
              </a:rPr>
              <a:t>   - Common methods include:</a:t>
            </a:r>
          </a:p>
          <a:p>
            <a:pPr algn="just"/>
            <a:r>
              <a:rPr lang="en-IN" sz="1200" dirty="0">
                <a:solidFill>
                  <a:schemeClr val="accent1">
                    <a:lumMod val="20000"/>
                    <a:lumOff val="80000"/>
                  </a:schemeClr>
                </a:solidFill>
              </a:rPr>
              <a:t>     - One-hot encoding</a:t>
            </a:r>
          </a:p>
          <a:p>
            <a:pPr algn="just"/>
            <a:r>
              <a:rPr lang="en-IN" sz="1200" dirty="0">
                <a:solidFill>
                  <a:schemeClr val="accent1">
                    <a:lumMod val="20000"/>
                    <a:lumOff val="80000"/>
                  </a:schemeClr>
                </a:solidFill>
              </a:rPr>
              <a:t>     - Word embeddings (e.g., Word2Vec, </a:t>
            </a:r>
            <a:r>
              <a:rPr lang="en-IN" sz="1200" dirty="0" err="1">
                <a:solidFill>
                  <a:schemeClr val="accent1">
                    <a:lumMod val="20000"/>
                    <a:lumOff val="80000"/>
                  </a:schemeClr>
                </a:solidFill>
              </a:rPr>
              <a:t>GloVe</a:t>
            </a:r>
            <a:r>
              <a:rPr lang="en-IN" sz="1200" dirty="0">
                <a:solidFill>
                  <a:schemeClr val="accent1">
                    <a:lumMod val="20000"/>
                    <a:lumOff val="80000"/>
                  </a:schemeClr>
                </a:solidFill>
              </a:rPr>
              <a:t>)</a:t>
            </a:r>
          </a:p>
          <a:p>
            <a:pPr algn="just"/>
            <a:r>
              <a:rPr lang="en-IN" sz="1200" u="sng" dirty="0">
                <a:solidFill>
                  <a:schemeClr val="accent1">
                    <a:lumMod val="20000"/>
                    <a:lumOff val="80000"/>
                  </a:schemeClr>
                </a:solidFill>
              </a:rPr>
              <a:t>Sequence Padding</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Ensure all input sequences have the same length by padding shorter sequences</a:t>
            </a:r>
          </a:p>
          <a:p>
            <a:pPr algn="just"/>
            <a:r>
              <a:rPr lang="en-IN" sz="1200" u="sng" dirty="0">
                <a:solidFill>
                  <a:schemeClr val="accent1">
                    <a:lumMod val="20000"/>
                    <a:lumOff val="80000"/>
                  </a:schemeClr>
                </a:solidFill>
              </a:rPr>
              <a:t>Data Splitting</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Divide the dataset into training, validation, and test sets</a:t>
            </a:r>
          </a:p>
          <a:p>
            <a:pPr algn="just"/>
            <a:r>
              <a:rPr lang="en-IN" sz="1200" u="sng" dirty="0">
                <a:solidFill>
                  <a:schemeClr val="accent1">
                    <a:lumMod val="20000"/>
                    <a:lumOff val="80000"/>
                  </a:schemeClr>
                </a:solidFill>
              </a:rPr>
              <a:t>Normalization </a:t>
            </a:r>
            <a:r>
              <a:rPr lang="en-IN" sz="1200" dirty="0">
                <a:solidFill>
                  <a:schemeClr val="accent1">
                    <a:lumMod val="20000"/>
                    <a:lumOff val="80000"/>
                  </a:schemeClr>
                </a:solidFill>
              </a:rPr>
              <a:t>(if using numerical features):</a:t>
            </a:r>
          </a:p>
          <a:p>
            <a:pPr algn="just"/>
            <a:r>
              <a:rPr lang="en-IN" sz="1200" dirty="0">
                <a:solidFill>
                  <a:schemeClr val="accent1">
                    <a:lumMod val="20000"/>
                    <a:lumOff val="80000"/>
                  </a:schemeClr>
                </a:solidFill>
              </a:rPr>
              <a:t>   - Scale numerical features to a common range</a:t>
            </a:r>
          </a:p>
          <a:p>
            <a:pPr algn="just"/>
            <a:r>
              <a:rPr lang="en-IN" sz="1200" u="sng" dirty="0">
                <a:solidFill>
                  <a:schemeClr val="accent1">
                    <a:lumMod val="20000"/>
                    <a:lumOff val="80000"/>
                  </a:schemeClr>
                </a:solidFill>
              </a:rPr>
              <a:t>Handling Imbalanced Data</a:t>
            </a:r>
            <a:r>
              <a:rPr lang="en-IN" sz="1200" dirty="0">
                <a:solidFill>
                  <a:schemeClr val="accent1">
                    <a:lumMod val="20000"/>
                    <a:lumOff val="80000"/>
                  </a:schemeClr>
                </a:solidFill>
              </a:rPr>
              <a:t>:</a:t>
            </a:r>
          </a:p>
          <a:p>
            <a:pPr algn="just"/>
            <a:r>
              <a:rPr lang="en-IN" sz="1200" dirty="0">
                <a:solidFill>
                  <a:schemeClr val="accent1">
                    <a:lumMod val="20000"/>
                    <a:lumOff val="80000"/>
                  </a:schemeClr>
                </a:solidFill>
              </a:rPr>
              <a:t>   - Apply techniques like oversampling or </a:t>
            </a:r>
            <a:r>
              <a:rPr lang="en-IN" sz="1200" dirty="0" err="1">
                <a:solidFill>
                  <a:schemeClr val="accent1">
                    <a:lumMod val="20000"/>
                    <a:lumOff val="80000"/>
                  </a:schemeClr>
                </a:solidFill>
              </a:rPr>
              <a:t>undersampling</a:t>
            </a:r>
            <a:r>
              <a:rPr lang="en-IN" sz="1200" dirty="0">
                <a:solidFill>
                  <a:schemeClr val="accent1">
                    <a:lumMod val="20000"/>
                    <a:lumOff val="80000"/>
                  </a:schemeClr>
                </a:solidFill>
              </a:rPr>
              <a:t> if the spam/ham classes are imbalanced</a:t>
            </a:r>
          </a:p>
          <a:p>
            <a:pPr algn="just"/>
            <a:endParaRPr lang="en-IN" sz="1200" dirty="0">
              <a:solidFill>
                <a:schemeClr val="accent1">
                  <a:lumMod val="20000"/>
                  <a:lumOff val="80000"/>
                </a:schemeClr>
              </a:solidFill>
            </a:endParaRPr>
          </a:p>
          <a:p>
            <a:pPr algn="just"/>
            <a:r>
              <a:rPr lang="en-IN" sz="1200" dirty="0">
                <a:solidFill>
                  <a:schemeClr val="accent1">
                    <a:lumMod val="20000"/>
                    <a:lumOff val="80000"/>
                  </a:schemeClr>
                </a:solidFill>
              </a:rPr>
              <a:t>These steps prepare the text data for input into an RNN model, ensuring it's in a suitable format for training and prediction. The specific implementation may vary depending on the dataset and model requirements.</a:t>
            </a:r>
          </a:p>
        </p:txBody>
      </p:sp>
    </p:spTree>
    <p:extLst>
      <p:ext uri="{BB962C8B-B14F-4D97-AF65-F5344CB8AC3E}">
        <p14:creationId xmlns:p14="http://schemas.microsoft.com/office/powerpoint/2010/main" val="20880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3" name="Title 5">
            <a:extLst>
              <a:ext uri="{FF2B5EF4-FFF2-40B4-BE49-F238E27FC236}">
                <a16:creationId xmlns:a16="http://schemas.microsoft.com/office/drawing/2014/main" id="{C37F0AE5-DAC2-0198-52D7-CD85B7A18ECB}"/>
              </a:ext>
            </a:extLst>
          </p:cNvPr>
          <p:cNvSpPr>
            <a:spLocks noGrp="1"/>
          </p:cNvSpPr>
          <p:nvPr>
            <p:ph type="title"/>
          </p:nvPr>
        </p:nvSpPr>
        <p:spPr>
          <a:xfrm>
            <a:off x="558799" y="68031"/>
            <a:ext cx="11167533" cy="571118"/>
          </a:xfrm>
          <a:prstGeom prst="rect">
            <a:avLst/>
          </a:prstGeom>
          <a:solidFill>
            <a:schemeClr val="accent4">
              <a:lumMod val="20000"/>
              <a:lumOff val="80000"/>
            </a:schemeClr>
          </a:solidFill>
        </p:spPr>
        <p:txBody>
          <a:bodyPr wrap="square" lIns="91440" tIns="45720" rIns="91440" bIns="45720">
            <a:spAutoFit/>
          </a:bodyPr>
          <a:lstStyle/>
          <a:p>
            <a:pPr algn="ctr"/>
            <a:r>
              <a:rPr lang="en-US"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TRAINING AND TESTING </a:t>
            </a:r>
          </a:p>
        </p:txBody>
      </p:sp>
      <p:cxnSp>
        <p:nvCxnSpPr>
          <p:cNvPr id="5" name="Straight Connector 4">
            <a:extLst>
              <a:ext uri="{FF2B5EF4-FFF2-40B4-BE49-F238E27FC236}">
                <a16:creationId xmlns:a16="http://schemas.microsoft.com/office/drawing/2014/main" id="{EEB51102-FFB3-2CDA-A7EC-DE0DCF416EBE}"/>
              </a:ext>
            </a:extLst>
          </p:cNvPr>
          <p:cNvCxnSpPr>
            <a:cxnSpLocks/>
          </p:cNvCxnSpPr>
          <p:nvPr/>
        </p:nvCxnSpPr>
        <p:spPr>
          <a:xfrm>
            <a:off x="347298" y="3426354"/>
            <a:ext cx="11565947" cy="0"/>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cxnSp>
        <p:nvCxnSpPr>
          <p:cNvPr id="52" name="Straight Connector 51">
            <a:extLst>
              <a:ext uri="{FF2B5EF4-FFF2-40B4-BE49-F238E27FC236}">
                <a16:creationId xmlns:a16="http://schemas.microsoft.com/office/drawing/2014/main" id="{7950428A-8800-759B-7F57-21947EC4BE12}"/>
              </a:ext>
            </a:extLst>
          </p:cNvPr>
          <p:cNvCxnSpPr>
            <a:cxnSpLocks/>
          </p:cNvCxnSpPr>
          <p:nvPr/>
        </p:nvCxnSpPr>
        <p:spPr>
          <a:xfrm>
            <a:off x="347298" y="3468683"/>
            <a:ext cx="11565947" cy="0"/>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53" name="Rectangle 52">
            <a:extLst>
              <a:ext uri="{FF2B5EF4-FFF2-40B4-BE49-F238E27FC236}">
                <a16:creationId xmlns:a16="http://schemas.microsoft.com/office/drawing/2014/main" id="{6FA69F22-25A5-3680-2540-018182B6CE20}"/>
              </a:ext>
            </a:extLst>
          </p:cNvPr>
          <p:cNvSpPr/>
          <p:nvPr/>
        </p:nvSpPr>
        <p:spPr>
          <a:xfrm>
            <a:off x="1997512" y="3650278"/>
            <a:ext cx="2475203" cy="372091"/>
          </a:xfrm>
          <a:prstGeom prst="rect">
            <a:avLst/>
          </a:prstGeom>
          <a:solidFill>
            <a:schemeClr val="accent4">
              <a:lumMod val="20000"/>
              <a:lumOff val="8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TESTING DATASET</a:t>
            </a:r>
          </a:p>
        </p:txBody>
      </p:sp>
      <p:sp>
        <p:nvSpPr>
          <p:cNvPr id="54" name="Rectangle 53">
            <a:extLst>
              <a:ext uri="{FF2B5EF4-FFF2-40B4-BE49-F238E27FC236}">
                <a16:creationId xmlns:a16="http://schemas.microsoft.com/office/drawing/2014/main" id="{AFF53260-5E2E-9067-B530-FD6A5B9D0E97}"/>
              </a:ext>
            </a:extLst>
          </p:cNvPr>
          <p:cNvSpPr/>
          <p:nvPr/>
        </p:nvSpPr>
        <p:spPr>
          <a:xfrm>
            <a:off x="7188199" y="712471"/>
            <a:ext cx="2727532" cy="308848"/>
          </a:xfrm>
          <a:prstGeom prst="rect">
            <a:avLst/>
          </a:prstGeom>
          <a:solidFill>
            <a:schemeClr val="accent1">
              <a:lumMod val="40000"/>
              <a:lumOff val="6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TRAINING DATASET </a:t>
            </a:r>
          </a:p>
        </p:txBody>
      </p:sp>
      <p:sp>
        <p:nvSpPr>
          <p:cNvPr id="55" name="TextBox 54">
            <a:extLst>
              <a:ext uri="{FF2B5EF4-FFF2-40B4-BE49-F238E27FC236}">
                <a16:creationId xmlns:a16="http://schemas.microsoft.com/office/drawing/2014/main" id="{78800291-3FF9-D222-046D-99131068C463}"/>
              </a:ext>
            </a:extLst>
          </p:cNvPr>
          <p:cNvSpPr txBox="1"/>
          <p:nvPr/>
        </p:nvSpPr>
        <p:spPr>
          <a:xfrm>
            <a:off x="201117" y="4080852"/>
            <a:ext cx="4271598" cy="2462213"/>
          </a:xfrm>
          <a:prstGeom prst="rect">
            <a:avLst/>
          </a:prstGeom>
          <a:solidFill>
            <a:schemeClr val="accent4">
              <a:lumMod val="50000"/>
              <a:alpha val="80000"/>
            </a:schemeClr>
          </a:solidFill>
          <a:ln>
            <a:solidFill>
              <a:schemeClr val="bg1"/>
            </a:solidFill>
          </a:ln>
        </p:spPr>
        <p:txBody>
          <a:bodyPr wrap="square">
            <a:spAutoFit/>
          </a:bodyPr>
          <a:lstStyle/>
          <a:p>
            <a:pPr algn="just"/>
            <a:r>
              <a:rPr lang="en-US" sz="1400" dirty="0">
                <a:solidFill>
                  <a:schemeClr val="bg1"/>
                </a:solidFill>
                <a:latin typeface="Posterama" panose="020B0504020200020000" pitchFamily="34" charset="0"/>
                <a:cs typeface="Posterama" panose="020B0504020200020000" pitchFamily="34" charset="0"/>
              </a:rPr>
              <a:t>A separate portion of the labeled dataset is reserved for testing. This unseen data is used to evaluate the model's performance after training. The RNN model processes the test messages and predicts whether they are spam or ham. Performance is measured using metrics such as accuracy, precision, recall, and F1-score. The testing phase helps assess how well the model generalizes to new, unseen data and its effectiveness in real-world spam detection scenarios.</a:t>
            </a:r>
          </a:p>
        </p:txBody>
      </p:sp>
      <p:sp>
        <p:nvSpPr>
          <p:cNvPr id="56" name="TextBox 55">
            <a:extLst>
              <a:ext uri="{FF2B5EF4-FFF2-40B4-BE49-F238E27FC236}">
                <a16:creationId xmlns:a16="http://schemas.microsoft.com/office/drawing/2014/main" id="{9C5BD081-6969-5156-4F77-2F7048385523}"/>
              </a:ext>
            </a:extLst>
          </p:cNvPr>
          <p:cNvSpPr txBox="1"/>
          <p:nvPr/>
        </p:nvSpPr>
        <p:spPr>
          <a:xfrm>
            <a:off x="7188199" y="1058924"/>
            <a:ext cx="4725046" cy="2279022"/>
          </a:xfrm>
          <a:prstGeom prst="rect">
            <a:avLst/>
          </a:prstGeom>
          <a:solidFill>
            <a:schemeClr val="accent1">
              <a:lumMod val="50000"/>
              <a:alpha val="80000"/>
            </a:schemeClr>
          </a:solidFill>
          <a:ln>
            <a:solidFill>
              <a:schemeClr val="bg1"/>
            </a:solidFill>
          </a:ln>
        </p:spPr>
        <p:txBody>
          <a:bodyPr wrap="square">
            <a:spAutoFit/>
          </a:bodyPr>
          <a:lstStyle/>
          <a:p>
            <a:pPr>
              <a:lnSpc>
                <a:spcPct val="150000"/>
              </a:lnSpc>
            </a:pPr>
            <a:r>
              <a:rPr lang="en-US" sz="1200" dirty="0">
                <a:solidFill>
                  <a:schemeClr val="accent1">
                    <a:lumMod val="40000"/>
                    <a:lumOff val="60000"/>
                  </a:schemeClr>
                </a:solidFill>
                <a:latin typeface="Posterama" panose="020B0504020200020000" pitchFamily="34" charset="0"/>
                <a:cs typeface="Posterama" panose="020B0504020200020000" pitchFamily="34" charset="0"/>
              </a:rPr>
              <a:t>RNN models for spam detection typically use labeled datasets containing both spam and non-spam (ham) messages. The training data is preprocessed, tokenized, and converted into numerical sequences. The model learns to identify patterns and features that distinguish spam from legitimate messages by processing this sequential data. Training involves multiple epochs where the model's weights are adjusted using techniques like backpropagation through time (BPTT).</a:t>
            </a:r>
          </a:p>
        </p:txBody>
      </p:sp>
      <p:pic>
        <p:nvPicPr>
          <p:cNvPr id="7" name="Picture 6">
            <a:extLst>
              <a:ext uri="{FF2B5EF4-FFF2-40B4-BE49-F238E27FC236}">
                <a16:creationId xmlns:a16="http://schemas.microsoft.com/office/drawing/2014/main" id="{394D90C3-E510-62C2-8DF5-C66DBFE025CC}"/>
              </a:ext>
            </a:extLst>
          </p:cNvPr>
          <p:cNvPicPr>
            <a:picLocks noChangeAspect="1"/>
          </p:cNvPicPr>
          <p:nvPr/>
        </p:nvPicPr>
        <p:blipFill rotWithShape="1">
          <a:blip r:embed="rId3"/>
          <a:srcRect t="23496" b="7671"/>
          <a:stretch/>
        </p:blipFill>
        <p:spPr>
          <a:xfrm>
            <a:off x="4673982" y="3650278"/>
            <a:ext cx="7239263" cy="2892787"/>
          </a:xfrm>
          <a:prstGeom prst="rect">
            <a:avLst/>
          </a:prstGeom>
        </p:spPr>
      </p:pic>
      <p:pic>
        <p:nvPicPr>
          <p:cNvPr id="9" name="Picture 8">
            <a:extLst>
              <a:ext uri="{FF2B5EF4-FFF2-40B4-BE49-F238E27FC236}">
                <a16:creationId xmlns:a16="http://schemas.microsoft.com/office/drawing/2014/main" id="{973C4252-B544-7CB1-A35E-05DEE47366EC}"/>
              </a:ext>
            </a:extLst>
          </p:cNvPr>
          <p:cNvPicPr>
            <a:picLocks noChangeAspect="1"/>
          </p:cNvPicPr>
          <p:nvPr/>
        </p:nvPicPr>
        <p:blipFill rotWithShape="1">
          <a:blip r:embed="rId4"/>
          <a:srcRect t="24919" r="1674" b="12065"/>
          <a:stretch/>
        </p:blipFill>
        <p:spPr>
          <a:xfrm>
            <a:off x="347298" y="681477"/>
            <a:ext cx="6840901" cy="2702548"/>
          </a:xfrm>
          <a:prstGeom prst="rect">
            <a:avLst/>
          </a:prstGeom>
        </p:spPr>
      </p:pic>
    </p:spTree>
    <p:extLst>
      <p:ext uri="{BB962C8B-B14F-4D97-AF65-F5344CB8AC3E}">
        <p14:creationId xmlns:p14="http://schemas.microsoft.com/office/powerpoint/2010/main" val="165686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11" name="Rectangle 10">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5">
            <a:extLst>
              <a:ext uri="{FF2B5EF4-FFF2-40B4-BE49-F238E27FC236}">
                <a16:creationId xmlns:a16="http://schemas.microsoft.com/office/drawing/2014/main" id="{1FC8ADC6-565E-8FC7-21F8-9F1ECC2A249D}"/>
              </a:ext>
            </a:extLst>
          </p:cNvPr>
          <p:cNvSpPr>
            <a:spLocks noGrp="1"/>
          </p:cNvSpPr>
          <p:nvPr>
            <p:ph type="title"/>
          </p:nvPr>
        </p:nvSpPr>
        <p:spPr>
          <a:xfrm>
            <a:off x="3676574" y="98837"/>
            <a:ext cx="4838700" cy="639470"/>
          </a:xfrm>
          <a:prstGeom prst="rect">
            <a:avLst/>
          </a:prstGeom>
          <a:solidFill>
            <a:schemeClr val="accent4">
              <a:lumMod val="20000"/>
              <a:lumOff val="80000"/>
            </a:schemeClr>
          </a:solidFill>
        </p:spPr>
        <p:txBody>
          <a:bodyPr wrap="square" lIns="91440" tIns="45720" rIns="91440" bIns="45720">
            <a:spAutoFit/>
          </a:bodyPr>
          <a:lstStyle/>
          <a:p>
            <a:pPr algn="ctr"/>
            <a:r>
              <a:rPr lang="en-US" sz="32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CODE</a:t>
            </a:r>
          </a:p>
        </p:txBody>
      </p:sp>
      <p:pic>
        <p:nvPicPr>
          <p:cNvPr id="17" name="Picture 16" descr="A screenshot of a computer&#10;&#10;Description automatically generated">
            <a:extLst>
              <a:ext uri="{FF2B5EF4-FFF2-40B4-BE49-F238E27FC236}">
                <a16:creationId xmlns:a16="http://schemas.microsoft.com/office/drawing/2014/main" id="{71FFDCC8-42AC-DECE-6BD2-CC0C0263B26E}"/>
              </a:ext>
            </a:extLst>
          </p:cNvPr>
          <p:cNvPicPr>
            <a:picLocks noChangeAspect="1"/>
          </p:cNvPicPr>
          <p:nvPr/>
        </p:nvPicPr>
        <p:blipFill rotWithShape="1">
          <a:blip r:embed="rId3">
            <a:extLst>
              <a:ext uri="{28A0092B-C50C-407E-A947-70E740481C1C}">
                <a14:useLocalDpi xmlns:a14="http://schemas.microsoft.com/office/drawing/2010/main" val="0"/>
              </a:ext>
            </a:extLst>
          </a:blip>
          <a:srcRect l="2248" t="4249" r="38606" b="7048"/>
          <a:stretch/>
        </p:blipFill>
        <p:spPr>
          <a:xfrm>
            <a:off x="328384" y="1024465"/>
            <a:ext cx="6368749" cy="4800601"/>
          </a:xfrm>
          <a:prstGeom prst="rect">
            <a:avLst/>
          </a:prstGeom>
        </p:spPr>
      </p:pic>
      <p:sp>
        <p:nvSpPr>
          <p:cNvPr id="20" name="Speech Bubble: Rectangle with Corners Rounded 19">
            <a:extLst>
              <a:ext uri="{FF2B5EF4-FFF2-40B4-BE49-F238E27FC236}">
                <a16:creationId xmlns:a16="http://schemas.microsoft.com/office/drawing/2014/main" id="{76A56BC5-74CB-B134-5235-8D9743A23157}"/>
              </a:ext>
            </a:extLst>
          </p:cNvPr>
          <p:cNvSpPr/>
          <p:nvPr/>
        </p:nvSpPr>
        <p:spPr>
          <a:xfrm>
            <a:off x="6874933" y="1037164"/>
            <a:ext cx="4236357" cy="1337733"/>
          </a:xfrm>
          <a:prstGeom prst="wedgeRoundRectCallout">
            <a:avLst>
              <a:gd name="adj1" fmla="val -81456"/>
              <a:gd name="adj2" fmla="val 34107"/>
              <a:gd name="adj3" fmla="val 16667"/>
            </a:avLst>
          </a:prstGeom>
          <a:solidFill>
            <a:schemeClr val="accent5">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l"/>
            <a:r>
              <a:rPr lang="en-IN" sz="900" b="0" i="0" dirty="0">
                <a:solidFill>
                  <a:srgbClr val="13343B"/>
                </a:solidFill>
                <a:effectLst/>
                <a:highlight>
                  <a:srgbClr val="FCFCF9"/>
                </a:highlight>
                <a:latin typeface="__fkGroteskNeue_598ab8"/>
              </a:rPr>
              <a:t>These lines import necessary libraries:</a:t>
            </a:r>
          </a:p>
          <a:p>
            <a:pPr marL="171450" indent="-171450" algn="l">
              <a:buFont typeface="Arial" panose="020B0604020202020204" pitchFamily="34" charset="0"/>
              <a:buChar char="•"/>
            </a:pPr>
            <a:r>
              <a:rPr lang="en-IN" sz="900" b="0" i="0" dirty="0" err="1">
                <a:solidFill>
                  <a:srgbClr val="13343B"/>
                </a:solidFill>
                <a:effectLst/>
                <a:highlight>
                  <a:srgbClr val="FCFCF9"/>
                </a:highlight>
                <a:latin typeface="__fkGroteskNeue_598ab8"/>
              </a:rPr>
              <a:t>numpy</a:t>
            </a:r>
            <a:r>
              <a:rPr lang="en-IN" sz="900" b="0" i="0" dirty="0">
                <a:solidFill>
                  <a:srgbClr val="13343B"/>
                </a:solidFill>
                <a:effectLst/>
                <a:highlight>
                  <a:srgbClr val="FCFCF9"/>
                </a:highlight>
                <a:latin typeface="__fkGroteskNeue_598ab8"/>
              </a:rPr>
              <a:t> (np) for numerical operations</a:t>
            </a:r>
          </a:p>
          <a:p>
            <a:pPr marL="171450" indent="-171450" algn="l">
              <a:buFont typeface="Arial" panose="020B0604020202020204" pitchFamily="34" charset="0"/>
              <a:buChar char="•"/>
            </a:pPr>
            <a:r>
              <a:rPr lang="en-IN" sz="900" b="0" i="0" dirty="0">
                <a:solidFill>
                  <a:srgbClr val="13343B"/>
                </a:solidFill>
                <a:effectLst/>
                <a:highlight>
                  <a:srgbClr val="FCFCF9"/>
                </a:highlight>
                <a:latin typeface="__fkGroteskNeue_598ab8"/>
              </a:rPr>
              <a:t>pandas (pd) for data manipulation</a:t>
            </a:r>
          </a:p>
          <a:p>
            <a:pPr marL="171450" indent="-171450" algn="l">
              <a:buFont typeface="Arial" panose="020B0604020202020204" pitchFamily="34" charset="0"/>
              <a:buChar char="•"/>
            </a:pPr>
            <a:r>
              <a:rPr lang="en-IN" sz="900" b="0" i="0" dirty="0" err="1">
                <a:solidFill>
                  <a:srgbClr val="13343B"/>
                </a:solidFill>
                <a:effectLst/>
                <a:highlight>
                  <a:srgbClr val="FCFCF9"/>
                </a:highlight>
                <a:latin typeface="__fkGroteskNeue_598ab8"/>
              </a:rPr>
              <a:t>train_test_split</a:t>
            </a:r>
            <a:r>
              <a:rPr lang="en-IN" sz="900" b="0" i="0" dirty="0">
                <a:solidFill>
                  <a:srgbClr val="13343B"/>
                </a:solidFill>
                <a:effectLst/>
                <a:highlight>
                  <a:srgbClr val="FCFCF9"/>
                </a:highlight>
                <a:latin typeface="__fkGroteskNeue_598ab8"/>
              </a:rPr>
              <a:t> for splitting data into training and testing sets</a:t>
            </a:r>
          </a:p>
          <a:p>
            <a:pPr marL="171450" indent="-171450" algn="l">
              <a:buFont typeface="Arial" panose="020B0604020202020204" pitchFamily="34" charset="0"/>
              <a:buChar char="•"/>
            </a:pPr>
            <a:r>
              <a:rPr lang="en-IN" sz="900" b="0" i="0" dirty="0" err="1">
                <a:solidFill>
                  <a:srgbClr val="13343B"/>
                </a:solidFill>
                <a:effectLst/>
                <a:highlight>
                  <a:srgbClr val="FCFCF9"/>
                </a:highlight>
                <a:latin typeface="__fkGroteskNeue_598ab8"/>
              </a:rPr>
              <a:t>LabelEncoder</a:t>
            </a:r>
            <a:r>
              <a:rPr lang="en-IN" sz="900" b="0" i="0" dirty="0">
                <a:solidFill>
                  <a:srgbClr val="13343B"/>
                </a:solidFill>
                <a:effectLst/>
                <a:highlight>
                  <a:srgbClr val="FCFCF9"/>
                </a:highlight>
                <a:latin typeface="__fkGroteskNeue_598ab8"/>
              </a:rPr>
              <a:t> for encoding categorical labels</a:t>
            </a:r>
          </a:p>
          <a:p>
            <a:pPr marL="171450" indent="-171450" algn="l">
              <a:buFont typeface="Arial" panose="020B0604020202020204" pitchFamily="34" charset="0"/>
              <a:buChar char="•"/>
            </a:pPr>
            <a:r>
              <a:rPr lang="en-IN" sz="900" b="0" i="0" dirty="0">
                <a:solidFill>
                  <a:srgbClr val="13343B"/>
                </a:solidFill>
                <a:effectLst/>
                <a:highlight>
                  <a:srgbClr val="FCFCF9"/>
                </a:highlight>
                <a:latin typeface="__fkGroteskNeue_598ab8"/>
              </a:rPr>
              <a:t>Tokenizer and </a:t>
            </a:r>
            <a:r>
              <a:rPr lang="en-IN" sz="900" b="0" i="0" dirty="0" err="1">
                <a:solidFill>
                  <a:srgbClr val="13343B"/>
                </a:solidFill>
                <a:effectLst/>
                <a:highlight>
                  <a:srgbClr val="FCFCF9"/>
                </a:highlight>
                <a:latin typeface="__fkGroteskNeue_598ab8"/>
              </a:rPr>
              <a:t>pad_sequences</a:t>
            </a:r>
            <a:r>
              <a:rPr lang="en-IN" sz="900" b="0" i="0" dirty="0">
                <a:solidFill>
                  <a:srgbClr val="13343B"/>
                </a:solidFill>
                <a:effectLst/>
                <a:highlight>
                  <a:srgbClr val="FCFCF9"/>
                </a:highlight>
                <a:latin typeface="__fkGroteskNeue_598ab8"/>
              </a:rPr>
              <a:t> for text preprocessing</a:t>
            </a:r>
          </a:p>
          <a:p>
            <a:pPr marL="171450" indent="-171450" algn="l">
              <a:buFont typeface="Arial" panose="020B0604020202020204" pitchFamily="34" charset="0"/>
              <a:buChar char="•"/>
            </a:pPr>
            <a:r>
              <a:rPr lang="en-IN" sz="900" b="0" i="0" dirty="0">
                <a:solidFill>
                  <a:srgbClr val="13343B"/>
                </a:solidFill>
                <a:effectLst/>
                <a:highlight>
                  <a:srgbClr val="FCFCF9"/>
                </a:highlight>
                <a:latin typeface="__fkGroteskNeue_598ab8"/>
              </a:rPr>
              <a:t>Sequential for creating the model</a:t>
            </a:r>
          </a:p>
          <a:p>
            <a:pPr marL="171450" indent="-171450" algn="l">
              <a:buFont typeface="Arial" panose="020B0604020202020204" pitchFamily="34" charset="0"/>
              <a:buChar char="•"/>
            </a:pPr>
            <a:r>
              <a:rPr lang="en-IN" sz="900" b="0" i="0" dirty="0">
                <a:solidFill>
                  <a:srgbClr val="13343B"/>
                </a:solidFill>
                <a:effectLst/>
                <a:highlight>
                  <a:srgbClr val="FCFCF9"/>
                </a:highlight>
                <a:latin typeface="__fkGroteskNeue_598ab8"/>
              </a:rPr>
              <a:t>Embedding, </a:t>
            </a:r>
            <a:r>
              <a:rPr lang="en-IN" sz="900" b="0" i="0" dirty="0" err="1">
                <a:solidFill>
                  <a:srgbClr val="13343B"/>
                </a:solidFill>
                <a:effectLst/>
                <a:highlight>
                  <a:srgbClr val="FCFCF9"/>
                </a:highlight>
                <a:latin typeface="__fkGroteskNeue_598ab8"/>
              </a:rPr>
              <a:t>SimpleRNN</a:t>
            </a:r>
            <a:r>
              <a:rPr lang="en-IN" sz="900" b="0" i="0" dirty="0">
                <a:solidFill>
                  <a:srgbClr val="13343B"/>
                </a:solidFill>
                <a:effectLst/>
                <a:highlight>
                  <a:srgbClr val="FCFCF9"/>
                </a:highlight>
                <a:latin typeface="__fkGroteskNeue_598ab8"/>
              </a:rPr>
              <a:t>, Dense, Dropout for building the neural network layers</a:t>
            </a:r>
          </a:p>
        </p:txBody>
      </p:sp>
      <p:sp>
        <p:nvSpPr>
          <p:cNvPr id="24" name="TextBox 23">
            <a:extLst>
              <a:ext uri="{FF2B5EF4-FFF2-40B4-BE49-F238E27FC236}">
                <a16:creationId xmlns:a16="http://schemas.microsoft.com/office/drawing/2014/main" id="{8EBEB804-A0A6-F445-47D6-F54C13DDDD18}"/>
              </a:ext>
            </a:extLst>
          </p:cNvPr>
          <p:cNvSpPr txBox="1"/>
          <p:nvPr/>
        </p:nvSpPr>
        <p:spPr>
          <a:xfrm>
            <a:off x="5638800" y="2967566"/>
            <a:ext cx="365100" cy="276999"/>
          </a:xfrm>
          <a:prstGeom prst="rect">
            <a:avLst/>
          </a:prstGeom>
          <a:noFill/>
        </p:spPr>
        <p:txBody>
          <a:bodyPr wrap="square" lIns="0" tIns="0" rIns="0" bIns="0" rtlCol="0">
            <a:spAutoFit/>
          </a:bodyPr>
          <a:lstStyle/>
          <a:p>
            <a:endParaRPr lang="en-IN" dirty="0"/>
          </a:p>
        </p:txBody>
      </p:sp>
      <p:sp>
        <p:nvSpPr>
          <p:cNvPr id="36" name="Speech Bubble: Rectangle with Corners Rounded 35">
            <a:extLst>
              <a:ext uri="{FF2B5EF4-FFF2-40B4-BE49-F238E27FC236}">
                <a16:creationId xmlns:a16="http://schemas.microsoft.com/office/drawing/2014/main" id="{C111DD82-D516-F807-740F-AEA14B29888B}"/>
              </a:ext>
            </a:extLst>
          </p:cNvPr>
          <p:cNvSpPr/>
          <p:nvPr/>
        </p:nvSpPr>
        <p:spPr>
          <a:xfrm>
            <a:off x="6874933" y="2400299"/>
            <a:ext cx="4236357" cy="567267"/>
          </a:xfrm>
          <a:prstGeom prst="wedgeRoundRectCallout">
            <a:avLst>
              <a:gd name="adj1" fmla="val -56873"/>
              <a:gd name="adj2" fmla="val -3206"/>
              <a:gd name="adj3" fmla="val 16667"/>
            </a:avLst>
          </a:prstGeom>
          <a:solidFill>
            <a:schemeClr val="accent3">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This line reads the CSV file containing the spam dataset using pandas, specifying the file path and encoding.</a:t>
            </a:r>
            <a:endParaRPr lang="en-IN" sz="900" dirty="0"/>
          </a:p>
        </p:txBody>
      </p:sp>
      <p:sp>
        <p:nvSpPr>
          <p:cNvPr id="39" name="Speech Bubble: Rectangle with Corners Rounded 38">
            <a:extLst>
              <a:ext uri="{FF2B5EF4-FFF2-40B4-BE49-F238E27FC236}">
                <a16:creationId xmlns:a16="http://schemas.microsoft.com/office/drawing/2014/main" id="{C4CC5908-5636-947A-071A-A5030CF93F63}"/>
              </a:ext>
            </a:extLst>
          </p:cNvPr>
          <p:cNvSpPr/>
          <p:nvPr/>
        </p:nvSpPr>
        <p:spPr>
          <a:xfrm>
            <a:off x="6874933" y="3022608"/>
            <a:ext cx="4236357" cy="378471"/>
          </a:xfrm>
          <a:prstGeom prst="wedgeRoundRectCallout">
            <a:avLst>
              <a:gd name="adj1" fmla="val -169193"/>
              <a:gd name="adj2" fmla="val -33057"/>
              <a:gd name="adj3" fmla="val 16667"/>
            </a:avLst>
          </a:prstGeom>
          <a:solidFill>
            <a:schemeClr val="accent5">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This prints the column names of the </a:t>
            </a:r>
            <a:r>
              <a:rPr lang="en-US" sz="900" b="0" i="0" dirty="0" err="1">
                <a:solidFill>
                  <a:srgbClr val="13343B"/>
                </a:solidFill>
                <a:effectLst/>
                <a:highlight>
                  <a:srgbClr val="FCFCF9"/>
                </a:highlight>
                <a:latin typeface="__fkGroteskNeue_598ab8"/>
              </a:rPr>
              <a:t>DataFrame</a:t>
            </a:r>
            <a:r>
              <a:rPr lang="en-US" sz="900" b="0" i="0" dirty="0">
                <a:solidFill>
                  <a:srgbClr val="13343B"/>
                </a:solidFill>
                <a:effectLst/>
                <a:highlight>
                  <a:srgbClr val="FCFCF9"/>
                </a:highlight>
                <a:latin typeface="__fkGroteskNeue_598ab8"/>
              </a:rPr>
              <a:t> to check its structure.</a:t>
            </a:r>
            <a:endParaRPr lang="en-IN" sz="900" dirty="0"/>
          </a:p>
        </p:txBody>
      </p:sp>
      <p:sp>
        <p:nvSpPr>
          <p:cNvPr id="40" name="Speech Bubble: Rectangle with Corners Rounded 39">
            <a:extLst>
              <a:ext uri="{FF2B5EF4-FFF2-40B4-BE49-F238E27FC236}">
                <a16:creationId xmlns:a16="http://schemas.microsoft.com/office/drawing/2014/main" id="{99C9C177-EEB6-9376-89D9-2584B1353F7B}"/>
              </a:ext>
            </a:extLst>
          </p:cNvPr>
          <p:cNvSpPr/>
          <p:nvPr/>
        </p:nvSpPr>
        <p:spPr>
          <a:xfrm>
            <a:off x="6873723" y="3456126"/>
            <a:ext cx="4236357" cy="567267"/>
          </a:xfrm>
          <a:prstGeom prst="wedgeRoundRectCallout">
            <a:avLst>
              <a:gd name="adj1" fmla="val -146809"/>
              <a:gd name="adj2" fmla="val -46490"/>
              <a:gd name="adj3" fmla="val 16667"/>
            </a:avLst>
          </a:prstGeom>
          <a:solidFill>
            <a:schemeClr val="accent3">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These lines select only the 'v1' and 'v2' columns and rename them to 'Label' and 'Text' for clarity.</a:t>
            </a:r>
            <a:endParaRPr lang="en-IN" sz="900" dirty="0"/>
          </a:p>
        </p:txBody>
      </p:sp>
      <p:sp>
        <p:nvSpPr>
          <p:cNvPr id="41" name="Speech Bubble: Rectangle with Corners Rounded 40">
            <a:extLst>
              <a:ext uri="{FF2B5EF4-FFF2-40B4-BE49-F238E27FC236}">
                <a16:creationId xmlns:a16="http://schemas.microsoft.com/office/drawing/2014/main" id="{ACEC4626-5428-40D9-122B-8B4EBD65D57A}"/>
              </a:ext>
            </a:extLst>
          </p:cNvPr>
          <p:cNvSpPr/>
          <p:nvPr/>
        </p:nvSpPr>
        <p:spPr>
          <a:xfrm>
            <a:off x="6873723" y="4113546"/>
            <a:ext cx="4236357" cy="567267"/>
          </a:xfrm>
          <a:prstGeom prst="wedgeRoundRectCallout">
            <a:avLst>
              <a:gd name="adj1" fmla="val -118030"/>
              <a:gd name="adj2" fmla="val -56938"/>
              <a:gd name="adj3" fmla="val 16667"/>
            </a:avLst>
          </a:prstGeom>
          <a:solidFill>
            <a:schemeClr val="accent5">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This creates a </a:t>
            </a:r>
            <a:r>
              <a:rPr lang="en-US" sz="900" b="0" i="0" dirty="0" err="1">
                <a:solidFill>
                  <a:srgbClr val="13343B"/>
                </a:solidFill>
                <a:effectLst/>
                <a:highlight>
                  <a:srgbClr val="FCFCF9"/>
                </a:highlight>
                <a:latin typeface="__fkGroteskNeue_598ab8"/>
              </a:rPr>
              <a:t>LabelEncoder</a:t>
            </a:r>
            <a:r>
              <a:rPr lang="en-US" sz="900" b="0" i="0" dirty="0">
                <a:solidFill>
                  <a:srgbClr val="13343B"/>
                </a:solidFill>
                <a:effectLst/>
                <a:highlight>
                  <a:srgbClr val="FCFCF9"/>
                </a:highlight>
                <a:latin typeface="__fkGroteskNeue_598ab8"/>
              </a:rPr>
              <a:t> object and uses it to encode the 'Label' column into numerical values.</a:t>
            </a:r>
            <a:endParaRPr lang="en-IN" sz="900" dirty="0"/>
          </a:p>
        </p:txBody>
      </p:sp>
      <p:sp>
        <p:nvSpPr>
          <p:cNvPr id="42" name="Speech Bubble: Rectangle with Corners Rounded 41">
            <a:extLst>
              <a:ext uri="{FF2B5EF4-FFF2-40B4-BE49-F238E27FC236}">
                <a16:creationId xmlns:a16="http://schemas.microsoft.com/office/drawing/2014/main" id="{03383FF9-6D9F-5E4C-D865-4C0C171CC16D}"/>
              </a:ext>
            </a:extLst>
          </p:cNvPr>
          <p:cNvSpPr/>
          <p:nvPr/>
        </p:nvSpPr>
        <p:spPr>
          <a:xfrm>
            <a:off x="6873723" y="4763772"/>
            <a:ext cx="4236357" cy="567267"/>
          </a:xfrm>
          <a:prstGeom prst="wedgeRoundRectCallout">
            <a:avLst>
              <a:gd name="adj1" fmla="val -117430"/>
              <a:gd name="adj2" fmla="val -52460"/>
              <a:gd name="adj3" fmla="val 16667"/>
            </a:avLst>
          </a:prstGeom>
          <a:solidFill>
            <a:schemeClr val="accent3">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These lines create a Tokenizer object (limiting to 5000 most frequent words), fit it on the text data, and convert the text to sequences of integers.</a:t>
            </a:r>
            <a:endParaRPr lang="en-IN" sz="900" dirty="0"/>
          </a:p>
        </p:txBody>
      </p:sp>
      <p:sp>
        <p:nvSpPr>
          <p:cNvPr id="43" name="Speech Bubble: Rectangle with Corners Rounded 42">
            <a:extLst>
              <a:ext uri="{FF2B5EF4-FFF2-40B4-BE49-F238E27FC236}">
                <a16:creationId xmlns:a16="http://schemas.microsoft.com/office/drawing/2014/main" id="{C4C94A54-CB1B-011A-9EE1-9351B16DAF17}"/>
              </a:ext>
            </a:extLst>
          </p:cNvPr>
          <p:cNvSpPr/>
          <p:nvPr/>
        </p:nvSpPr>
        <p:spPr>
          <a:xfrm>
            <a:off x="6904565" y="5397611"/>
            <a:ext cx="4236357" cy="441316"/>
          </a:xfrm>
          <a:prstGeom prst="wedgeRoundRectCallout">
            <a:avLst>
              <a:gd name="adj1" fmla="val -114432"/>
              <a:gd name="adj2" fmla="val -43505"/>
              <a:gd name="adj3" fmla="val 16667"/>
            </a:avLst>
          </a:prstGeom>
          <a:solidFill>
            <a:schemeClr val="accent5">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r>
              <a:rPr lang="en-US" sz="900" b="0" i="0" dirty="0">
                <a:solidFill>
                  <a:srgbClr val="13343B"/>
                </a:solidFill>
                <a:effectLst/>
                <a:highlight>
                  <a:srgbClr val="FCFCF9"/>
                </a:highlight>
                <a:latin typeface="__fkGroteskNeue_598ab8"/>
              </a:rPr>
              <a:t>This pads the sequences to ensure all inputs have the same length (100 in this case).</a:t>
            </a:r>
            <a:endParaRPr lang="en-IN" sz="900" dirty="0"/>
          </a:p>
        </p:txBody>
      </p:sp>
    </p:spTree>
    <p:extLst>
      <p:ext uri="{BB962C8B-B14F-4D97-AF65-F5344CB8AC3E}">
        <p14:creationId xmlns:p14="http://schemas.microsoft.com/office/powerpoint/2010/main" val="18526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3">
            <a:alphaModFix/>
          </a:blip>
          <a:srcRect l="1427" r="9751" b="-1"/>
          <a:stretch/>
        </p:blipFill>
        <p:spPr>
          <a:xfrm>
            <a:off x="-150" y="-5291"/>
            <a:ext cx="12192149" cy="6863291"/>
          </a:xfrm>
          <a:prstGeom prst="rect">
            <a:avLst/>
          </a:prstGeom>
        </p:spPr>
      </p:pic>
      <p:sp>
        <p:nvSpPr>
          <p:cNvPr id="23" name="Rectangle 22">
            <a:extLst>
              <a:ext uri="{FF2B5EF4-FFF2-40B4-BE49-F238E27FC236}">
                <a16:creationId xmlns:a16="http://schemas.microsoft.com/office/drawing/2014/main" id="{76216615-AACB-D900-A35B-D8F6138AAE08}"/>
              </a:ext>
            </a:extLst>
          </p:cNvPr>
          <p:cNvSpPr/>
          <p:nvPr/>
        </p:nvSpPr>
        <p:spPr>
          <a:xfrm>
            <a:off x="372531" y="211667"/>
            <a:ext cx="11633200" cy="6417733"/>
          </a:xfrm>
          <a:prstGeom prst="rect">
            <a:avLst/>
          </a:prstGeom>
          <a:solidFill>
            <a:schemeClr val="accent4">
              <a:lumMod val="40000"/>
              <a:lumOff val="60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EC20E7B-5924-9755-8A61-B4FB30F7AC43}"/>
              </a:ext>
            </a:extLst>
          </p:cNvPr>
          <p:cNvPicPr>
            <a:picLocks noChangeAspect="1"/>
          </p:cNvPicPr>
          <p:nvPr/>
        </p:nvPicPr>
        <p:blipFill>
          <a:blip r:embed="rId4"/>
          <a:stretch>
            <a:fillRect/>
          </a:stretch>
        </p:blipFill>
        <p:spPr>
          <a:xfrm>
            <a:off x="605413" y="1257261"/>
            <a:ext cx="11214056" cy="2541638"/>
          </a:xfrm>
          <a:prstGeom prst="rect">
            <a:avLst/>
          </a:prstGeom>
        </p:spPr>
      </p:pic>
      <p:pic>
        <p:nvPicPr>
          <p:cNvPr id="10" name="Picture 9">
            <a:extLst>
              <a:ext uri="{FF2B5EF4-FFF2-40B4-BE49-F238E27FC236}">
                <a16:creationId xmlns:a16="http://schemas.microsoft.com/office/drawing/2014/main" id="{DAABAC7C-AB7C-CA7C-F58D-B17473A2A75A}"/>
              </a:ext>
            </a:extLst>
          </p:cNvPr>
          <p:cNvPicPr>
            <a:picLocks noChangeAspect="1"/>
          </p:cNvPicPr>
          <p:nvPr/>
        </p:nvPicPr>
        <p:blipFill>
          <a:blip r:embed="rId5"/>
          <a:stretch>
            <a:fillRect/>
          </a:stretch>
        </p:blipFill>
        <p:spPr>
          <a:xfrm>
            <a:off x="605413" y="2709332"/>
            <a:ext cx="11214056" cy="2109974"/>
          </a:xfrm>
          <a:prstGeom prst="rect">
            <a:avLst/>
          </a:prstGeom>
        </p:spPr>
      </p:pic>
      <p:pic>
        <p:nvPicPr>
          <p:cNvPr id="17" name="Picture 16">
            <a:extLst>
              <a:ext uri="{FF2B5EF4-FFF2-40B4-BE49-F238E27FC236}">
                <a16:creationId xmlns:a16="http://schemas.microsoft.com/office/drawing/2014/main" id="{6A309814-5ECC-2439-72F9-87F74D8BB2DB}"/>
              </a:ext>
            </a:extLst>
          </p:cNvPr>
          <p:cNvPicPr>
            <a:picLocks noChangeAspect="1"/>
          </p:cNvPicPr>
          <p:nvPr/>
        </p:nvPicPr>
        <p:blipFill>
          <a:blip r:embed="rId6"/>
          <a:stretch>
            <a:fillRect/>
          </a:stretch>
        </p:blipFill>
        <p:spPr>
          <a:xfrm>
            <a:off x="605412" y="4684310"/>
            <a:ext cx="11214057" cy="1842086"/>
          </a:xfrm>
          <a:prstGeom prst="rect">
            <a:avLst/>
          </a:prstGeom>
        </p:spPr>
      </p:pic>
      <p:sp>
        <p:nvSpPr>
          <p:cNvPr id="20" name="Title 5">
            <a:extLst>
              <a:ext uri="{FF2B5EF4-FFF2-40B4-BE49-F238E27FC236}">
                <a16:creationId xmlns:a16="http://schemas.microsoft.com/office/drawing/2014/main" id="{74A85645-3626-0BDF-410F-0B0580584816}"/>
              </a:ext>
            </a:extLst>
          </p:cNvPr>
          <p:cNvSpPr txBox="1">
            <a:spLocks/>
          </p:cNvSpPr>
          <p:nvPr/>
        </p:nvSpPr>
        <p:spPr>
          <a:xfrm>
            <a:off x="2929949" y="331604"/>
            <a:ext cx="6606500" cy="804195"/>
          </a:xfrm>
          <a:prstGeom prst="rect">
            <a:avLst/>
          </a:prstGeom>
          <a:solidFill>
            <a:schemeClr val="tx2">
              <a:lumMod val="75000"/>
              <a:lumOff val="25000"/>
            </a:schemeClr>
          </a:solidFill>
          <a:ln>
            <a:solidFill>
              <a:schemeClr val="tx1"/>
            </a:solidFill>
          </a:ln>
        </p:spPr>
        <p:txBody>
          <a:bodyPr vert="horz" wrap="square" lIns="91440" tIns="45720" rIns="91440" bIns="45720" rtlCol="0" anchor="ctr">
            <a:sp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ctr"/>
            <a:r>
              <a:rPr lang="en-US" sz="2000" b="1" cap="none" spc="600" dirty="0">
                <a:ln w="12700">
                  <a:solidFill>
                    <a:schemeClr val="tx2">
                      <a:lumMod val="75000"/>
                    </a:schemeClr>
                  </a:solidFill>
                  <a:prstDash val="solid"/>
                </a:ln>
                <a:solidFill>
                  <a:schemeClr val="accent3">
                    <a:lumMod val="20000"/>
                    <a:lumOff val="80000"/>
                  </a:schemeClr>
                </a:solidFill>
                <a:effectLst>
                  <a:outerShdw dist="38100" dir="2640000" algn="bl" rotWithShape="0">
                    <a:schemeClr val="tx2">
                      <a:lumMod val="75000"/>
                    </a:schemeClr>
                  </a:outerShdw>
                </a:effectLst>
                <a:latin typeface="Maiandra GD" panose="020E0502030308020204" pitchFamily="34" charset="0"/>
              </a:rPr>
              <a:t>EMAIL SPAMS REORTED TO CAFC </a:t>
            </a:r>
          </a:p>
          <a:p>
            <a:pPr algn="ctr"/>
            <a:r>
              <a:rPr lang="en-US" sz="2000" b="1" cap="none" spc="600" dirty="0">
                <a:ln w="12700">
                  <a:solidFill>
                    <a:schemeClr val="tx2">
                      <a:lumMod val="75000"/>
                    </a:schemeClr>
                  </a:solidFill>
                  <a:prstDash val="solid"/>
                </a:ln>
                <a:solidFill>
                  <a:schemeClr val="accent3">
                    <a:lumMod val="20000"/>
                    <a:lumOff val="80000"/>
                  </a:schemeClr>
                </a:solidFill>
                <a:effectLst>
                  <a:outerShdw dist="38100" dir="2640000" algn="bl" rotWithShape="0">
                    <a:schemeClr val="tx2">
                      <a:lumMod val="75000"/>
                    </a:schemeClr>
                  </a:outerShdw>
                </a:effectLst>
                <a:latin typeface="Maiandra GD" panose="020E0502030308020204" pitchFamily="34" charset="0"/>
              </a:rPr>
              <a:t>(</a:t>
            </a:r>
            <a:r>
              <a:rPr lang="en-IN" sz="2000" dirty="0">
                <a:solidFill>
                  <a:schemeClr val="accent3">
                    <a:lumMod val="20000"/>
                    <a:lumOff val="80000"/>
                  </a:schemeClr>
                </a:solidFill>
                <a:latin typeface="Maiandra GD" panose="020E0502030308020204" pitchFamily="34" charset="0"/>
              </a:rPr>
              <a:t>Canadian Anti-Fraud Centre </a:t>
            </a:r>
            <a:r>
              <a:rPr lang="en-US" sz="2000" b="1" cap="none" spc="600" dirty="0">
                <a:ln w="12700">
                  <a:solidFill>
                    <a:schemeClr val="tx2">
                      <a:lumMod val="75000"/>
                    </a:schemeClr>
                  </a:solidFill>
                  <a:prstDash val="solid"/>
                </a:ln>
                <a:solidFill>
                  <a:schemeClr val="accent3">
                    <a:lumMod val="20000"/>
                    <a:lumOff val="80000"/>
                  </a:schemeClr>
                </a:solidFill>
                <a:effectLst>
                  <a:outerShdw dist="38100" dir="2640000" algn="bl" rotWithShape="0">
                    <a:schemeClr val="tx2">
                      <a:lumMod val="75000"/>
                    </a:schemeClr>
                  </a:outerShdw>
                </a:effectLst>
                <a:latin typeface="Maiandra GD" panose="020E0502030308020204" pitchFamily="34" charset="0"/>
              </a:rPr>
              <a:t>)</a:t>
            </a:r>
          </a:p>
        </p:txBody>
      </p:sp>
      <p:sp>
        <p:nvSpPr>
          <p:cNvPr id="24" name="Rectangle 23">
            <a:extLst>
              <a:ext uri="{FF2B5EF4-FFF2-40B4-BE49-F238E27FC236}">
                <a16:creationId xmlns:a16="http://schemas.microsoft.com/office/drawing/2014/main" id="{9E6C6C00-C066-F099-6C40-A0CF3F14EC68}"/>
              </a:ext>
            </a:extLst>
          </p:cNvPr>
          <p:cNvSpPr/>
          <p:nvPr/>
        </p:nvSpPr>
        <p:spPr>
          <a:xfrm>
            <a:off x="605412" y="1257261"/>
            <a:ext cx="11214056" cy="5269135"/>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509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3" name="Title 5">
            <a:extLst>
              <a:ext uri="{FF2B5EF4-FFF2-40B4-BE49-F238E27FC236}">
                <a16:creationId xmlns:a16="http://schemas.microsoft.com/office/drawing/2014/main" id="{1FC8ADC6-565E-8FC7-21F8-9F1ECC2A249D}"/>
              </a:ext>
            </a:extLst>
          </p:cNvPr>
          <p:cNvSpPr>
            <a:spLocks noGrp="1"/>
          </p:cNvSpPr>
          <p:nvPr>
            <p:ph type="title"/>
          </p:nvPr>
        </p:nvSpPr>
        <p:spPr>
          <a:xfrm>
            <a:off x="3676574" y="98837"/>
            <a:ext cx="4838700" cy="639470"/>
          </a:xfrm>
          <a:prstGeom prst="rect">
            <a:avLst/>
          </a:prstGeom>
          <a:solidFill>
            <a:schemeClr val="accent4">
              <a:lumMod val="20000"/>
              <a:lumOff val="80000"/>
            </a:schemeClr>
          </a:solidFill>
        </p:spPr>
        <p:txBody>
          <a:bodyPr wrap="square" lIns="91440" tIns="45720" rIns="91440" bIns="45720">
            <a:spAutoFit/>
          </a:bodyPr>
          <a:lstStyle/>
          <a:p>
            <a:pPr algn="ctr"/>
            <a:r>
              <a:rPr lang="en-US" sz="32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CODE</a:t>
            </a:r>
          </a:p>
        </p:txBody>
      </p:sp>
      <p:pic>
        <p:nvPicPr>
          <p:cNvPr id="12" name="Picture 11" descr="A screenshot of a computer&#10;&#10;Description automatically generated">
            <a:extLst>
              <a:ext uri="{FF2B5EF4-FFF2-40B4-BE49-F238E27FC236}">
                <a16:creationId xmlns:a16="http://schemas.microsoft.com/office/drawing/2014/main" id="{7E9DA04E-320A-1EE5-20E5-F02F92069FBC}"/>
              </a:ext>
            </a:extLst>
          </p:cNvPr>
          <p:cNvPicPr>
            <a:picLocks noChangeAspect="1"/>
          </p:cNvPicPr>
          <p:nvPr/>
        </p:nvPicPr>
        <p:blipFill rotWithShape="1">
          <a:blip r:embed="rId3">
            <a:extLst>
              <a:ext uri="{28A0092B-C50C-407E-A947-70E740481C1C}">
                <a14:useLocalDpi xmlns:a14="http://schemas.microsoft.com/office/drawing/2010/main" val="0"/>
              </a:ext>
            </a:extLst>
          </a:blip>
          <a:srcRect l="2371" t="9405" r="4540" b="5799"/>
          <a:stretch/>
        </p:blipFill>
        <p:spPr>
          <a:xfrm>
            <a:off x="334357" y="869873"/>
            <a:ext cx="7374467" cy="3873115"/>
          </a:xfrm>
          <a:prstGeom prst="rect">
            <a:avLst/>
          </a:prstGeom>
        </p:spPr>
      </p:pic>
      <p:sp>
        <p:nvSpPr>
          <p:cNvPr id="5" name="TextBox 4">
            <a:extLst>
              <a:ext uri="{FF2B5EF4-FFF2-40B4-BE49-F238E27FC236}">
                <a16:creationId xmlns:a16="http://schemas.microsoft.com/office/drawing/2014/main" id="{62B98024-CBA7-2268-BB4B-57D15D19026E}"/>
              </a:ext>
            </a:extLst>
          </p:cNvPr>
          <p:cNvSpPr txBox="1"/>
          <p:nvPr/>
        </p:nvSpPr>
        <p:spPr>
          <a:xfrm>
            <a:off x="281555" y="4830474"/>
            <a:ext cx="7427269" cy="1815882"/>
          </a:xfrm>
          <a:prstGeom prst="rect">
            <a:avLst/>
          </a:prstGeom>
          <a:solidFill>
            <a:schemeClr val="accent1">
              <a:lumMod val="50000"/>
              <a:alpha val="80000"/>
            </a:schemeClr>
          </a:solidFill>
          <a:ln>
            <a:solidFill>
              <a:schemeClr val="bg1"/>
            </a:solidFill>
          </a:ln>
        </p:spPr>
        <p:txBody>
          <a:bodyPr wrap="square">
            <a:spAutoFit/>
          </a:bodyPr>
          <a:lstStyle/>
          <a:p>
            <a:pPr algn="just"/>
            <a:r>
              <a:rPr lang="en-US" sz="1400" u="sng" dirty="0">
                <a:solidFill>
                  <a:schemeClr val="accent1">
                    <a:lumMod val="40000"/>
                    <a:lumOff val="60000"/>
                  </a:schemeClr>
                </a:solidFill>
                <a:latin typeface="Posterama" panose="020B0504020200020000" pitchFamily="34" charset="0"/>
                <a:cs typeface="Posterama" panose="020B0504020200020000" pitchFamily="34" charset="0"/>
              </a:rPr>
              <a:t>Epochs</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Each epoch represents one full pass through the entire dataset. The image shows multiple epochs, indicating the progression of training over time.</a:t>
            </a:r>
          </a:p>
          <a:p>
            <a:pPr algn="just"/>
            <a:r>
              <a:rPr lang="en-US" sz="1400" u="sng" dirty="0">
                <a:solidFill>
                  <a:schemeClr val="accent1">
                    <a:lumMod val="40000"/>
                    <a:lumOff val="60000"/>
                  </a:schemeClr>
                </a:solidFill>
                <a:latin typeface="Posterama" panose="020B0504020200020000" pitchFamily="34" charset="0"/>
                <a:cs typeface="Posterama" panose="020B0504020200020000" pitchFamily="34" charset="0"/>
              </a:rPr>
              <a:t>Accuracy</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This metric shows how well the RNN is predicting the target variable. Higher accuracy means better performance.</a:t>
            </a:r>
          </a:p>
          <a:p>
            <a:pPr algn="just"/>
            <a:r>
              <a:rPr lang="en-US" sz="1400" u="sng" dirty="0">
                <a:solidFill>
                  <a:schemeClr val="accent1">
                    <a:lumMod val="40000"/>
                    <a:lumOff val="60000"/>
                  </a:schemeClr>
                </a:solidFill>
                <a:latin typeface="Posterama" panose="020B0504020200020000" pitchFamily="34" charset="0"/>
                <a:cs typeface="Posterama" panose="020B0504020200020000" pitchFamily="34" charset="0"/>
              </a:rPr>
              <a:t>Loss</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Loss values indicate the error between the predicted outcomes and actual values. Lower loss means the model's predictions are closer to the true values.</a:t>
            </a:r>
          </a:p>
          <a:p>
            <a:pPr algn="just"/>
            <a:r>
              <a:rPr lang="en-US" sz="1400" u="sng" dirty="0">
                <a:solidFill>
                  <a:schemeClr val="accent1">
                    <a:lumMod val="40000"/>
                    <a:lumOff val="60000"/>
                  </a:schemeClr>
                </a:solidFill>
                <a:latin typeface="Posterama" panose="020B0504020200020000" pitchFamily="34" charset="0"/>
                <a:cs typeface="Posterama" panose="020B0504020200020000" pitchFamily="34" charset="0"/>
              </a:rPr>
              <a:t>Validation</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The validation metrics (</a:t>
            </a:r>
            <a:r>
              <a:rPr lang="en-US" sz="1400" dirty="0" err="1">
                <a:solidFill>
                  <a:schemeClr val="accent1">
                    <a:lumMod val="40000"/>
                    <a:lumOff val="60000"/>
                  </a:schemeClr>
                </a:solidFill>
                <a:latin typeface="Posterama" panose="020B0504020200020000" pitchFamily="34" charset="0"/>
                <a:cs typeface="Posterama" panose="020B0504020200020000" pitchFamily="34" charset="0"/>
              </a:rPr>
              <a:t>val_accuracy</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and </a:t>
            </a:r>
            <a:r>
              <a:rPr lang="en-US" sz="1400" dirty="0" err="1">
                <a:solidFill>
                  <a:schemeClr val="accent1">
                    <a:lumMod val="40000"/>
                    <a:lumOff val="60000"/>
                  </a:schemeClr>
                </a:solidFill>
                <a:latin typeface="Posterama" panose="020B0504020200020000" pitchFamily="34" charset="0"/>
                <a:cs typeface="Posterama" panose="020B0504020200020000" pitchFamily="34" charset="0"/>
              </a:rPr>
              <a:t>val_loss</a:t>
            </a:r>
            <a:r>
              <a:rPr lang="en-US" sz="1400" dirty="0">
                <a:solidFill>
                  <a:schemeClr val="accent1">
                    <a:lumMod val="40000"/>
                    <a:lumOff val="60000"/>
                  </a:schemeClr>
                </a:solidFill>
                <a:latin typeface="Posterama" panose="020B0504020200020000" pitchFamily="34" charset="0"/>
                <a:cs typeface="Posterama" panose="020B0504020200020000" pitchFamily="34" charset="0"/>
              </a:rPr>
              <a:t>) are calculated using a separate set of data to evaluate the model's generalization ability.</a:t>
            </a:r>
          </a:p>
        </p:txBody>
      </p:sp>
      <p:sp>
        <p:nvSpPr>
          <p:cNvPr id="8" name="TextBox 7">
            <a:extLst>
              <a:ext uri="{FF2B5EF4-FFF2-40B4-BE49-F238E27FC236}">
                <a16:creationId xmlns:a16="http://schemas.microsoft.com/office/drawing/2014/main" id="{C0BEEFC7-827C-0972-A470-22F88B1D5A93}"/>
              </a:ext>
            </a:extLst>
          </p:cNvPr>
          <p:cNvSpPr txBox="1"/>
          <p:nvPr/>
        </p:nvSpPr>
        <p:spPr>
          <a:xfrm>
            <a:off x="7835978" y="862147"/>
            <a:ext cx="4074467" cy="954107"/>
          </a:xfrm>
          <a:prstGeom prst="rect">
            <a:avLst/>
          </a:prstGeom>
          <a:solidFill>
            <a:schemeClr val="accent4">
              <a:lumMod val="50000"/>
              <a:alpha val="80000"/>
            </a:schemeClr>
          </a:solidFill>
          <a:ln>
            <a:solidFill>
              <a:schemeClr val="bg1"/>
            </a:solidFill>
          </a:ln>
        </p:spPr>
        <p:txBody>
          <a:bodyPr wrap="square">
            <a:spAutoFit/>
          </a:bodyPr>
          <a:lstStyle/>
          <a:p>
            <a:pPr algn="just"/>
            <a:r>
              <a:rPr lang="en-US" sz="1400" dirty="0">
                <a:solidFill>
                  <a:schemeClr val="accent1">
                    <a:lumMod val="40000"/>
                    <a:lumOff val="60000"/>
                  </a:schemeClr>
                </a:solidFill>
                <a:latin typeface="Posterama" panose="020B0504020200020000" pitchFamily="34" charset="0"/>
                <a:cs typeface="Posterama" panose="020B0504020200020000" pitchFamily="34" charset="0"/>
              </a:rPr>
              <a:t>The image shows the output of the Recurrent Neural Network (RNN) training process. Here's a breakdown of the key elements that has been mentioned:</a:t>
            </a:r>
          </a:p>
        </p:txBody>
      </p:sp>
      <p:pic>
        <p:nvPicPr>
          <p:cNvPr id="9" name="Picture 8" descr="A screenshot of a computer&#10;&#10;Description automatically generated">
            <a:extLst>
              <a:ext uri="{FF2B5EF4-FFF2-40B4-BE49-F238E27FC236}">
                <a16:creationId xmlns:a16="http://schemas.microsoft.com/office/drawing/2014/main" id="{E73AA9B7-5387-103E-29BF-354243206ADF}"/>
              </a:ext>
            </a:extLst>
          </p:cNvPr>
          <p:cNvPicPr>
            <a:picLocks noChangeAspect="1"/>
          </p:cNvPicPr>
          <p:nvPr/>
        </p:nvPicPr>
        <p:blipFill rotWithShape="1">
          <a:blip r:embed="rId4">
            <a:extLst>
              <a:ext uri="{28A0092B-C50C-407E-A947-70E740481C1C}">
                <a14:useLocalDpi xmlns:a14="http://schemas.microsoft.com/office/drawing/2010/main" val="0"/>
              </a:ext>
            </a:extLst>
          </a:blip>
          <a:srcRect l="2907" t="7975" r="47889" b="13595"/>
          <a:stretch/>
        </p:blipFill>
        <p:spPr>
          <a:xfrm>
            <a:off x="7835978" y="3158066"/>
            <a:ext cx="4074467" cy="3501829"/>
          </a:xfrm>
          <a:prstGeom prst="rect">
            <a:avLst/>
          </a:prstGeom>
        </p:spPr>
      </p:pic>
      <p:sp>
        <p:nvSpPr>
          <p:cNvPr id="10" name="TextBox 9">
            <a:extLst>
              <a:ext uri="{FF2B5EF4-FFF2-40B4-BE49-F238E27FC236}">
                <a16:creationId xmlns:a16="http://schemas.microsoft.com/office/drawing/2014/main" id="{FA334278-D06B-932F-011F-18A54FE15B94}"/>
              </a:ext>
            </a:extLst>
          </p:cNvPr>
          <p:cNvSpPr txBox="1"/>
          <p:nvPr/>
        </p:nvSpPr>
        <p:spPr>
          <a:xfrm>
            <a:off x="7835978" y="1911948"/>
            <a:ext cx="4074467" cy="1169551"/>
          </a:xfrm>
          <a:prstGeom prst="rect">
            <a:avLst/>
          </a:prstGeom>
          <a:solidFill>
            <a:schemeClr val="accent4">
              <a:lumMod val="50000"/>
              <a:alpha val="80000"/>
            </a:schemeClr>
          </a:solidFill>
          <a:ln>
            <a:solidFill>
              <a:schemeClr val="bg1"/>
            </a:solidFill>
          </a:ln>
        </p:spPr>
        <p:txBody>
          <a:bodyPr wrap="square">
            <a:spAutoFit/>
          </a:bodyPr>
          <a:lstStyle/>
          <a:p>
            <a:pPr algn="just"/>
            <a:r>
              <a:rPr lang="en-US" sz="1400" dirty="0">
                <a:solidFill>
                  <a:schemeClr val="accent1">
                    <a:lumMod val="40000"/>
                    <a:lumOff val="60000"/>
                  </a:schemeClr>
                </a:solidFill>
                <a:latin typeface="Posterama" panose="020B0504020200020000" pitchFamily="34" charset="0"/>
                <a:cs typeface="Posterama" panose="020B0504020200020000" pitchFamily="34" charset="0"/>
              </a:rPr>
              <a:t>The final lines suggest that the RNN has achieved a high level of accuracy, but there's an index error related to a deprecated argument 'length', which may require code modification.</a:t>
            </a:r>
          </a:p>
        </p:txBody>
      </p:sp>
    </p:spTree>
    <p:extLst>
      <p:ext uri="{BB962C8B-B14F-4D97-AF65-F5344CB8AC3E}">
        <p14:creationId xmlns:p14="http://schemas.microsoft.com/office/powerpoint/2010/main" val="81088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7C8D-229D-0233-13E6-6A99929ED73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17E7F6D-819E-603E-C0ED-7874429E501E}"/>
              </a:ext>
            </a:extLst>
          </p:cNvPr>
          <p:cNvSpPr>
            <a:spLocks noGrp="1"/>
          </p:cNvSpPr>
          <p:nvPr>
            <p:ph idx="1"/>
          </p:nvPr>
        </p:nvSpPr>
        <p:spPr/>
        <p:txBody>
          <a:bodyPr/>
          <a:lstStyle/>
          <a:p>
            <a:endParaRPr lang="en-CA"/>
          </a:p>
        </p:txBody>
      </p:sp>
      <p:pic>
        <p:nvPicPr>
          <p:cNvPr id="4" name="Content Placeholder 3" descr="A colorful background with waves">
            <a:extLst>
              <a:ext uri="{FF2B5EF4-FFF2-40B4-BE49-F238E27FC236}">
                <a16:creationId xmlns:a16="http://schemas.microsoft.com/office/drawing/2014/main" id="{3BB30DC7-739B-E83D-51D2-BC4F3AC52585}"/>
              </a:ext>
            </a:extLst>
          </p:cNvPr>
          <p:cNvPicPr>
            <a:picLocks noChangeAspect="1"/>
          </p:cNvPicPr>
          <p:nvPr/>
        </p:nvPicPr>
        <p:blipFill rotWithShape="1">
          <a:blip r:embed="rId2">
            <a:alphaModFix/>
          </a:blip>
          <a:srcRect l="1427" r="9751" b="-1"/>
          <a:stretch/>
        </p:blipFill>
        <p:spPr>
          <a:xfrm>
            <a:off x="-150" y="-5291"/>
            <a:ext cx="12192149" cy="6863291"/>
          </a:xfrm>
          <a:prstGeom prst="rect">
            <a:avLst/>
          </a:prstGeom>
        </p:spPr>
      </p:pic>
      <p:sp>
        <p:nvSpPr>
          <p:cNvPr id="5" name="TextBox 4">
            <a:extLst>
              <a:ext uri="{FF2B5EF4-FFF2-40B4-BE49-F238E27FC236}">
                <a16:creationId xmlns:a16="http://schemas.microsoft.com/office/drawing/2014/main" id="{99E8052B-419D-00FA-8293-1CECAB7C80DC}"/>
              </a:ext>
            </a:extLst>
          </p:cNvPr>
          <p:cNvSpPr txBox="1"/>
          <p:nvPr/>
        </p:nvSpPr>
        <p:spPr>
          <a:xfrm>
            <a:off x="486136" y="4812090"/>
            <a:ext cx="7905509" cy="1569660"/>
          </a:xfrm>
          <a:prstGeom prst="rect">
            <a:avLst/>
          </a:prstGeom>
          <a:noFill/>
        </p:spPr>
        <p:txBody>
          <a:bodyPr wrap="square" rtlCol="0">
            <a:spAutoFit/>
          </a:bodyPr>
          <a:lstStyle/>
          <a:p>
            <a:r>
              <a:rPr lang="en-CA" sz="9600" b="1" dirty="0">
                <a:solidFill>
                  <a:schemeClr val="bg1"/>
                </a:solidFill>
                <a:latin typeface="Amasis MT Pro Black" panose="020F0502020204030204" pitchFamily="18" charset="0"/>
              </a:rPr>
              <a:t>THANK YOU </a:t>
            </a:r>
          </a:p>
        </p:txBody>
      </p:sp>
    </p:spTree>
    <p:extLst>
      <p:ext uri="{BB962C8B-B14F-4D97-AF65-F5344CB8AC3E}">
        <p14:creationId xmlns:p14="http://schemas.microsoft.com/office/powerpoint/2010/main" val="3057531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ckground with waves&#10;&#10;Description automatically generated with medium confidence">
            <a:extLst>
              <a:ext uri="{FF2B5EF4-FFF2-40B4-BE49-F238E27FC236}">
                <a16:creationId xmlns:a16="http://schemas.microsoft.com/office/drawing/2014/main" id="{3CB37DA7-730D-9DA0-AE7E-59145C95CF3C}"/>
              </a:ext>
            </a:extLst>
          </p:cNvPr>
          <p:cNvPicPr>
            <a:picLocks noChangeAspect="1"/>
          </p:cNvPicPr>
          <p:nvPr/>
        </p:nvPicPr>
        <p:blipFill rotWithShape="1">
          <a:blip r:embed="rId2">
            <a:alphaModFix/>
          </a:blip>
          <a:srcRect l="1427" r="9751" b="-1"/>
          <a:stretch/>
        </p:blipFill>
        <p:spPr>
          <a:xfrm>
            <a:off x="-150" y="-5291"/>
            <a:ext cx="12192149" cy="6863291"/>
          </a:xfrm>
          <a:prstGeom prst="rect">
            <a:avLst/>
          </a:prstGeom>
        </p:spPr>
      </p:pic>
      <p:sp>
        <p:nvSpPr>
          <p:cNvPr id="22" name="Rectangle 21">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Freeform: Shape 2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230CE0A0-ECA7-0E1A-9266-F68EA664333A}"/>
              </a:ext>
            </a:extLst>
          </p:cNvPr>
          <p:cNvSpPr>
            <a:spLocks noGrp="1"/>
          </p:cNvSpPr>
          <p:nvPr>
            <p:ph type="title"/>
          </p:nvPr>
        </p:nvSpPr>
        <p:spPr>
          <a:xfrm>
            <a:off x="3485894" y="427059"/>
            <a:ext cx="5220059" cy="707886"/>
          </a:xfrm>
          <a:prstGeom prst="rect">
            <a:avLst/>
          </a:prstGeom>
          <a:solidFill>
            <a:schemeClr val="tx2">
              <a:lumMod val="25000"/>
              <a:lumOff val="75000"/>
            </a:schemeClr>
          </a:solidFill>
          <a:ln>
            <a:solidFill>
              <a:schemeClr val="tx1">
                <a:lumMod val="95000"/>
                <a:lumOff val="5000"/>
              </a:schemeClr>
            </a:solidFill>
          </a:ln>
        </p:spPr>
        <p:txBody>
          <a:bodyPr wrap="square" lIns="91440" tIns="45720" rIns="91440" bIns="45720">
            <a:spAutoFit/>
          </a:bodyPr>
          <a:lstStyle/>
          <a:p>
            <a:pPr algn="ctr"/>
            <a:r>
              <a:rPr lang="en-US" sz="36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INTRODUCTION</a:t>
            </a:r>
          </a:p>
        </p:txBody>
      </p:sp>
      <p:sp>
        <p:nvSpPr>
          <p:cNvPr id="12" name="TextBox 11">
            <a:extLst>
              <a:ext uri="{FF2B5EF4-FFF2-40B4-BE49-F238E27FC236}">
                <a16:creationId xmlns:a16="http://schemas.microsoft.com/office/drawing/2014/main" id="{41221505-2017-BB13-5F33-D75FD8573EA5}"/>
              </a:ext>
            </a:extLst>
          </p:cNvPr>
          <p:cNvSpPr txBox="1"/>
          <p:nvPr/>
        </p:nvSpPr>
        <p:spPr>
          <a:xfrm>
            <a:off x="4659543" y="1333995"/>
            <a:ext cx="6373784" cy="3416320"/>
          </a:xfrm>
          <a:prstGeom prst="rect">
            <a:avLst/>
          </a:prstGeom>
          <a:solidFill>
            <a:schemeClr val="accent4">
              <a:lumMod val="50000"/>
              <a:alpha val="80000"/>
            </a:schemeClr>
          </a:solidFill>
          <a:ln>
            <a:solidFill>
              <a:schemeClr val="bg1"/>
            </a:solidFill>
          </a:ln>
        </p:spPr>
        <p:txBody>
          <a:bodyPr wrap="square">
            <a:spAutoFit/>
          </a:bodyPr>
          <a:lstStyle/>
          <a:p>
            <a:pPr algn="just"/>
            <a:r>
              <a:rPr lang="en-US" dirty="0">
                <a:solidFill>
                  <a:schemeClr val="bg1"/>
                </a:solidFill>
                <a:latin typeface="Maiandra GD" panose="020E0502030308020204" pitchFamily="34" charset="0"/>
                <a:cs typeface="Posterama" panose="020B0504020200020000" pitchFamily="34" charset="0"/>
              </a:rPr>
              <a:t>	Fraud detection in the context of spam emails involves 	identifying and filtering out emails that are not only unsolicited but also potentially harmful or deceptive. This process is crucial for protecting users from phishing attacks, malware, and other fraudulent activities.</a:t>
            </a:r>
          </a:p>
          <a:p>
            <a:pPr algn="just"/>
            <a:endParaRPr lang="en-US" dirty="0">
              <a:solidFill>
                <a:schemeClr val="bg1"/>
              </a:solidFill>
              <a:latin typeface="Maiandra GD" panose="020E0502030308020204" pitchFamily="34" charset="0"/>
              <a:cs typeface="Posterama" panose="020B0504020200020000" pitchFamily="34" charset="0"/>
            </a:endParaRPr>
          </a:p>
          <a:p>
            <a:pPr algn="just"/>
            <a:r>
              <a:rPr lang="en-IN" dirty="0">
                <a:solidFill>
                  <a:schemeClr val="bg1"/>
                </a:solidFill>
                <a:latin typeface="Maiandra GD" panose="020E0502030308020204" pitchFamily="34" charset="0"/>
                <a:cs typeface="Posterama" panose="020B0504020200020000" pitchFamily="34" charset="0"/>
              </a:rPr>
              <a:t>Fraud detection in spam emails refers to the identification and filtering of emails that are designed to deceive recipients into providing sensitive information, downloading malware, or engaging in other harmful activities. This is important for maintaining the security and integrity of email communication systems.</a:t>
            </a:r>
          </a:p>
        </p:txBody>
      </p:sp>
      <p:sp>
        <p:nvSpPr>
          <p:cNvPr id="18" name="TextBox 17">
            <a:extLst>
              <a:ext uri="{FF2B5EF4-FFF2-40B4-BE49-F238E27FC236}">
                <a16:creationId xmlns:a16="http://schemas.microsoft.com/office/drawing/2014/main" id="{2FE0231A-A1FD-BD07-1DD6-FD0C995FF02A}"/>
              </a:ext>
            </a:extLst>
          </p:cNvPr>
          <p:cNvSpPr txBox="1"/>
          <p:nvPr/>
        </p:nvSpPr>
        <p:spPr>
          <a:xfrm>
            <a:off x="1168400" y="1990728"/>
            <a:ext cx="3153835" cy="3754874"/>
          </a:xfrm>
          <a:prstGeom prst="rect">
            <a:avLst/>
          </a:prstGeom>
          <a:solidFill>
            <a:schemeClr val="accent1">
              <a:lumMod val="50000"/>
              <a:alpha val="80000"/>
            </a:schemeClr>
          </a:solidFill>
          <a:ln>
            <a:solidFill>
              <a:schemeClr val="bg1"/>
            </a:solidFill>
          </a:ln>
        </p:spPr>
        <p:txBody>
          <a:bodyPr wrap="square">
            <a:spAutoFit/>
          </a:bodyPr>
          <a:lstStyle/>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Productivity Loss</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Financial Costs</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Security Risks</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System Performance</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Reputational Damage</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Missed Opportunities</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Resource Allocation</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Legal and Regulatory Issues</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Customer Trust</a:t>
            </a:r>
          </a:p>
          <a:p>
            <a:pPr>
              <a:lnSpc>
                <a:spcPct val="150000"/>
              </a:lnSpc>
            </a:pPr>
            <a:r>
              <a:rPr lang="en-IN" sz="1600" dirty="0">
                <a:solidFill>
                  <a:schemeClr val="accent1">
                    <a:lumMod val="40000"/>
                    <a:lumOff val="60000"/>
                  </a:schemeClr>
                </a:solidFill>
                <a:latin typeface="Posterama" panose="020B0504020200020000" pitchFamily="34" charset="0"/>
                <a:cs typeface="Posterama" panose="020B0504020200020000" pitchFamily="34" charset="0"/>
              </a:rPr>
              <a:t>- Operational Disruption</a:t>
            </a:r>
          </a:p>
        </p:txBody>
      </p:sp>
      <p:sp>
        <p:nvSpPr>
          <p:cNvPr id="26" name="Rectangle 25">
            <a:extLst>
              <a:ext uri="{FF2B5EF4-FFF2-40B4-BE49-F238E27FC236}">
                <a16:creationId xmlns:a16="http://schemas.microsoft.com/office/drawing/2014/main" id="{045C84B1-2926-FDF2-86D1-94ABA7989EA2}"/>
              </a:ext>
            </a:extLst>
          </p:cNvPr>
          <p:cNvSpPr/>
          <p:nvPr/>
        </p:nvSpPr>
        <p:spPr>
          <a:xfrm>
            <a:off x="4189740" y="5182927"/>
            <a:ext cx="7030304" cy="414866"/>
          </a:xfrm>
          <a:prstGeom prst="rect">
            <a:avLst/>
          </a:prstGeom>
          <a:solidFill>
            <a:schemeClr val="accent1">
              <a:lumMod val="40000"/>
              <a:lumOff val="6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IMPACT OF SPAM EMAILS ON BUSINESSES</a:t>
            </a:r>
          </a:p>
        </p:txBody>
      </p:sp>
      <p:sp>
        <p:nvSpPr>
          <p:cNvPr id="27" name="Rectangle 26">
            <a:extLst>
              <a:ext uri="{FF2B5EF4-FFF2-40B4-BE49-F238E27FC236}">
                <a16:creationId xmlns:a16="http://schemas.microsoft.com/office/drawing/2014/main" id="{6BC1494C-D941-8CB1-E8F4-55A4F023C909}"/>
              </a:ext>
            </a:extLst>
          </p:cNvPr>
          <p:cNvSpPr/>
          <p:nvPr/>
        </p:nvSpPr>
        <p:spPr>
          <a:xfrm>
            <a:off x="925433" y="1443123"/>
            <a:ext cx="4173159" cy="414866"/>
          </a:xfrm>
          <a:prstGeom prst="rect">
            <a:avLst/>
          </a:prstGeom>
          <a:solidFill>
            <a:schemeClr val="accent4">
              <a:lumMod val="20000"/>
              <a:lumOff val="80000"/>
              <a:alpha val="8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accent4">
                    <a:lumMod val="50000"/>
                  </a:schemeClr>
                </a:solidFill>
                <a:effectLst>
                  <a:outerShdw blurRad="38100" dist="19050" dir="2700000" algn="tl" rotWithShape="0">
                    <a:schemeClr val="dk1">
                      <a:alpha val="40000"/>
                    </a:schemeClr>
                  </a:outerShdw>
                </a:effectLst>
                <a:latin typeface="Dreaming Outloud Pro" panose="03050502040302030504" pitchFamily="66" charset="0"/>
                <a:cs typeface="Dreaming Outloud Pro" panose="03050502040302030504" pitchFamily="66" charset="0"/>
              </a:rPr>
              <a:t>WHAT</a:t>
            </a:r>
            <a:r>
              <a:rPr lang="en-US" sz="2000" dirty="0">
                <a:solidFill>
                  <a:schemeClr val="accent4">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 IS FRAUD(SPAM) </a:t>
            </a:r>
            <a:r>
              <a:rPr lang="en-US" sz="2000" dirty="0">
                <a:ln w="0"/>
                <a:solidFill>
                  <a:schemeClr val="accent4">
                    <a:lumMod val="50000"/>
                  </a:schemeClr>
                </a:solidFill>
                <a:effectLst>
                  <a:outerShdw blurRad="38100" dist="19050" dir="2700000" algn="tl" rotWithShape="0">
                    <a:schemeClr val="dk1">
                      <a:alpha val="40000"/>
                    </a:schemeClr>
                  </a:outerShdw>
                </a:effectLst>
                <a:latin typeface="Dreaming Outloud Pro" panose="03050502040302030504" pitchFamily="66" charset="0"/>
                <a:cs typeface="Dreaming Outloud Pro" panose="03050502040302030504" pitchFamily="66" charset="0"/>
              </a:rPr>
              <a:t>DETECTION</a:t>
            </a:r>
            <a:r>
              <a:rPr lang="en-US" sz="2000" dirty="0">
                <a:solidFill>
                  <a:schemeClr val="accent4">
                    <a:lumMod val="5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 ?</a:t>
            </a:r>
          </a:p>
        </p:txBody>
      </p:sp>
      <p:cxnSp>
        <p:nvCxnSpPr>
          <p:cNvPr id="29" name="Straight Connector 28">
            <a:extLst>
              <a:ext uri="{FF2B5EF4-FFF2-40B4-BE49-F238E27FC236}">
                <a16:creationId xmlns:a16="http://schemas.microsoft.com/office/drawing/2014/main" id="{DDE715C8-CC42-EAEF-31B2-D25B961EC128}"/>
              </a:ext>
            </a:extLst>
          </p:cNvPr>
          <p:cNvCxnSpPr/>
          <p:nvPr/>
        </p:nvCxnSpPr>
        <p:spPr>
          <a:xfrm>
            <a:off x="952500" y="1832108"/>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4A131916-8E8D-284B-91C6-C0B9EDC53F8F}"/>
                  </a:ext>
                </a:extLst>
              </p14:cNvPr>
              <p14:cNvContentPartPr/>
              <p14:nvPr/>
            </p14:nvContentPartPr>
            <p14:xfrm>
              <a:off x="4321639" y="1260207"/>
              <a:ext cx="3960" cy="7560"/>
            </p14:xfrm>
          </p:contentPart>
        </mc:Choice>
        <mc:Fallback xmlns="">
          <p:pic>
            <p:nvPicPr>
              <p:cNvPr id="30" name="Ink 29">
                <a:extLst>
                  <a:ext uri="{FF2B5EF4-FFF2-40B4-BE49-F238E27FC236}">
                    <a16:creationId xmlns:a16="http://schemas.microsoft.com/office/drawing/2014/main" id="{4A131916-8E8D-284B-91C6-C0B9EDC53F8F}"/>
                  </a:ext>
                </a:extLst>
              </p:cNvPr>
              <p:cNvPicPr/>
              <p:nvPr/>
            </p:nvPicPr>
            <p:blipFill>
              <a:blip r:embed="rId4"/>
              <a:stretch>
                <a:fillRect/>
              </a:stretch>
            </p:blipFill>
            <p:spPr>
              <a:xfrm>
                <a:off x="4285639" y="1188207"/>
                <a:ext cx="75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5ACBF83-54FD-57CF-5D48-35956DF38AC0}"/>
                  </a:ext>
                </a:extLst>
              </p14:cNvPr>
              <p14:cNvContentPartPr/>
              <p14:nvPr/>
            </p14:nvContentPartPr>
            <p14:xfrm>
              <a:off x="4583359" y="1673127"/>
              <a:ext cx="302760" cy="7560"/>
            </p14:xfrm>
          </p:contentPart>
        </mc:Choice>
        <mc:Fallback xmlns="">
          <p:pic>
            <p:nvPicPr>
              <p:cNvPr id="31" name="Ink 30">
                <a:extLst>
                  <a:ext uri="{FF2B5EF4-FFF2-40B4-BE49-F238E27FC236}">
                    <a16:creationId xmlns:a16="http://schemas.microsoft.com/office/drawing/2014/main" id="{45ACBF83-54FD-57CF-5D48-35956DF38AC0}"/>
                  </a:ext>
                </a:extLst>
              </p:cNvPr>
              <p:cNvPicPr/>
              <p:nvPr/>
            </p:nvPicPr>
            <p:blipFill>
              <a:blip r:embed="rId6"/>
              <a:stretch>
                <a:fillRect/>
              </a:stretch>
            </p:blipFill>
            <p:spPr>
              <a:xfrm>
                <a:off x="4547359" y="1601127"/>
                <a:ext cx="374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3079F2EE-48FD-A993-E4E3-20ECDCC14EBD}"/>
                  </a:ext>
                </a:extLst>
              </p14:cNvPr>
              <p14:cNvContentPartPr/>
              <p14:nvPr/>
            </p14:nvContentPartPr>
            <p14:xfrm>
              <a:off x="4553119" y="1678887"/>
              <a:ext cx="380520" cy="42120"/>
            </p14:xfrm>
          </p:contentPart>
        </mc:Choice>
        <mc:Fallback xmlns="">
          <p:pic>
            <p:nvPicPr>
              <p:cNvPr id="32" name="Ink 31">
                <a:extLst>
                  <a:ext uri="{FF2B5EF4-FFF2-40B4-BE49-F238E27FC236}">
                    <a16:creationId xmlns:a16="http://schemas.microsoft.com/office/drawing/2014/main" id="{3079F2EE-48FD-A993-E4E3-20ECDCC14EBD}"/>
                  </a:ext>
                </a:extLst>
              </p:cNvPr>
              <p:cNvPicPr/>
              <p:nvPr/>
            </p:nvPicPr>
            <p:blipFill>
              <a:blip r:embed="rId8"/>
              <a:stretch>
                <a:fillRect/>
              </a:stretch>
            </p:blipFill>
            <p:spPr>
              <a:xfrm>
                <a:off x="4517479" y="1607247"/>
                <a:ext cx="452160" cy="185760"/>
              </a:xfrm>
              <a:prstGeom prst="rect">
                <a:avLst/>
              </a:prstGeom>
            </p:spPr>
          </p:pic>
        </mc:Fallback>
      </mc:AlternateContent>
    </p:spTree>
    <p:extLst>
      <p:ext uri="{BB962C8B-B14F-4D97-AF65-F5344CB8AC3E}">
        <p14:creationId xmlns:p14="http://schemas.microsoft.com/office/powerpoint/2010/main" val="3856213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2">
            <a:alphaModFix/>
          </a:blip>
          <a:srcRect l="1427" r="9751" b="-1"/>
          <a:stretch/>
        </p:blipFill>
        <p:spPr>
          <a:xfrm>
            <a:off x="-150" y="-5291"/>
            <a:ext cx="12192149" cy="6863291"/>
          </a:xfrm>
          <a:prstGeom prst="rect">
            <a:avLst/>
          </a:prstGeom>
        </p:spPr>
      </p:pic>
      <p:sp>
        <p:nvSpPr>
          <p:cNvPr id="11" name="Rectangle 10">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5">
            <a:extLst>
              <a:ext uri="{FF2B5EF4-FFF2-40B4-BE49-F238E27FC236}">
                <a16:creationId xmlns:a16="http://schemas.microsoft.com/office/drawing/2014/main" id="{AECA06B8-7AF4-4CA1-002D-EAF9B75BA5E5}"/>
              </a:ext>
            </a:extLst>
          </p:cNvPr>
          <p:cNvSpPr txBox="1">
            <a:spLocks/>
          </p:cNvSpPr>
          <p:nvPr/>
        </p:nvSpPr>
        <p:spPr>
          <a:xfrm>
            <a:off x="3553988" y="473364"/>
            <a:ext cx="5220059" cy="571118"/>
          </a:xfrm>
          <a:prstGeom prst="rect">
            <a:avLst/>
          </a:prstGeom>
          <a:solidFill>
            <a:schemeClr val="tx2">
              <a:lumMod val="25000"/>
              <a:lumOff val="75000"/>
            </a:schemeClr>
          </a:solidFill>
          <a:ln>
            <a:solidFill>
              <a:schemeClr val="tx1">
                <a:lumMod val="95000"/>
                <a:lumOff val="5000"/>
              </a:schemeClr>
            </a:solidFill>
          </a:ln>
        </p:spPr>
        <p:txBody>
          <a:bodyPr vert="horz" wrap="square" lIns="91440" tIns="45720" rIns="91440" bIns="45720" rtlCol="0" anchor="ctr">
            <a:sp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ctr"/>
            <a:r>
              <a:rPr lang="en-US"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TYPES OF FRAUDS </a:t>
            </a:r>
            <a:endParaRPr lang="en-US" sz="36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7" name="Straight Connector 6">
            <a:extLst>
              <a:ext uri="{FF2B5EF4-FFF2-40B4-BE49-F238E27FC236}">
                <a16:creationId xmlns:a16="http://schemas.microsoft.com/office/drawing/2014/main" id="{996C39ED-7631-D24C-38A7-42C0569C6AB5}"/>
              </a:ext>
            </a:extLst>
          </p:cNvPr>
          <p:cNvCxnSpPr/>
          <p:nvPr/>
        </p:nvCxnSpPr>
        <p:spPr>
          <a:xfrm>
            <a:off x="952500" y="1764012"/>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D9082680-D10E-E6B3-0574-3993321F337C}"/>
              </a:ext>
            </a:extLst>
          </p:cNvPr>
          <p:cNvSpPr txBox="1"/>
          <p:nvPr/>
        </p:nvSpPr>
        <p:spPr>
          <a:xfrm>
            <a:off x="1303507" y="1588587"/>
            <a:ext cx="9581734" cy="1015663"/>
          </a:xfrm>
          <a:prstGeom prst="rect">
            <a:avLst/>
          </a:prstGeom>
          <a:solidFill>
            <a:schemeClr val="accent4">
              <a:lumMod val="50000"/>
            </a:schemeClr>
          </a:solidFill>
          <a:ln>
            <a:solidFill>
              <a:schemeClr val="bg1"/>
            </a:solidFill>
          </a:ln>
        </p:spPr>
        <p:txBody>
          <a:bodyPr wrap="square">
            <a:spAutoFit/>
          </a:bodyPr>
          <a:lstStyle/>
          <a:p>
            <a:pPr algn="just"/>
            <a:r>
              <a:rPr lang="en-US" sz="2000" u="sng" dirty="0">
                <a:solidFill>
                  <a:schemeClr val="accent4">
                    <a:lumMod val="40000"/>
                    <a:lumOff val="60000"/>
                  </a:schemeClr>
                </a:solidFill>
                <a:latin typeface="Maiandra GD" panose="020E0502030308020204" pitchFamily="34" charset="0"/>
                <a:cs typeface="Posterama" panose="020B0504020200020000" pitchFamily="34" charset="0"/>
              </a:rPr>
              <a:t>Email Spam</a:t>
            </a:r>
            <a:r>
              <a:rPr lang="en-US" sz="2000" dirty="0">
                <a:solidFill>
                  <a:schemeClr val="accent4">
                    <a:lumMod val="40000"/>
                    <a:lumOff val="60000"/>
                  </a:schemeClr>
                </a:solidFill>
                <a:latin typeface="Maiandra GD" panose="020E0502030308020204" pitchFamily="34" charset="0"/>
                <a:cs typeface="Posterama" panose="020B0504020200020000" pitchFamily="34" charset="0"/>
              </a:rPr>
              <a:t>: Unsolicited commercial emails involving mass mailing</a:t>
            </a:r>
          </a:p>
          <a:p>
            <a:pPr algn="just"/>
            <a:r>
              <a:rPr lang="en-US" sz="2000" u="sng" dirty="0">
                <a:solidFill>
                  <a:schemeClr val="accent4">
                    <a:lumMod val="40000"/>
                    <a:lumOff val="60000"/>
                  </a:schemeClr>
                </a:solidFill>
                <a:latin typeface="Maiandra GD" panose="020E0502030308020204" pitchFamily="34" charset="0"/>
                <a:cs typeface="Posterama" panose="020B0504020200020000" pitchFamily="34" charset="0"/>
              </a:rPr>
              <a:t>Messaging Spam</a:t>
            </a:r>
            <a:r>
              <a:rPr lang="en-US" sz="2000" dirty="0">
                <a:solidFill>
                  <a:schemeClr val="accent4">
                    <a:lumMod val="40000"/>
                    <a:lumOff val="60000"/>
                  </a:schemeClr>
                </a:solidFill>
                <a:latin typeface="Maiandra GD" panose="020E0502030308020204" pitchFamily="34" charset="0"/>
                <a:cs typeface="Posterama" panose="020B0504020200020000" pitchFamily="34" charset="0"/>
              </a:rPr>
              <a:t>: Repeated unsolicited messages in messaging systems.</a:t>
            </a:r>
          </a:p>
          <a:p>
            <a:pPr algn="just"/>
            <a:r>
              <a:rPr lang="en-US" sz="2000" u="sng" dirty="0">
                <a:solidFill>
                  <a:schemeClr val="accent4">
                    <a:lumMod val="40000"/>
                    <a:lumOff val="60000"/>
                  </a:schemeClr>
                </a:solidFill>
                <a:latin typeface="Maiandra GD" panose="020E0502030308020204" pitchFamily="34" charset="0"/>
                <a:cs typeface="Posterama" panose="020B0504020200020000" pitchFamily="34" charset="0"/>
              </a:rPr>
              <a:t>Social Media Spam</a:t>
            </a:r>
            <a:r>
              <a:rPr lang="en-US" sz="2000" dirty="0">
                <a:solidFill>
                  <a:schemeClr val="accent4">
                    <a:lumMod val="40000"/>
                    <a:lumOff val="60000"/>
                  </a:schemeClr>
                </a:solidFill>
                <a:latin typeface="Maiandra GD" panose="020E0502030308020204" pitchFamily="34" charset="0"/>
                <a:cs typeface="Posterama" panose="020B0504020200020000" pitchFamily="34" charset="0"/>
              </a:rPr>
              <a:t>: Fake posts and comments to promote products or services.</a:t>
            </a:r>
          </a:p>
        </p:txBody>
      </p:sp>
      <p:pic>
        <p:nvPicPr>
          <p:cNvPr id="2052" name="Picture 4" descr="leewayhertz.com">
            <a:extLst>
              <a:ext uri="{FF2B5EF4-FFF2-40B4-BE49-F238E27FC236}">
                <a16:creationId xmlns:a16="http://schemas.microsoft.com/office/drawing/2014/main" id="{6D34FDDD-ED92-2D6F-6510-60A9DFA09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74" y="2720660"/>
            <a:ext cx="5350213" cy="3915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arkoselabs.com">
            <a:extLst>
              <a:ext uri="{FF2B5EF4-FFF2-40B4-BE49-F238E27FC236}">
                <a16:creationId xmlns:a16="http://schemas.microsoft.com/office/drawing/2014/main" id="{352CF096-2922-5537-3EC9-1CB50D938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46" y="2720660"/>
            <a:ext cx="6241894" cy="3923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A1B7F12-6125-D30A-477C-58E8D81762DA}"/>
              </a:ext>
            </a:extLst>
          </p:cNvPr>
          <p:cNvSpPr/>
          <p:nvPr/>
        </p:nvSpPr>
        <p:spPr>
          <a:xfrm>
            <a:off x="1303506" y="1128403"/>
            <a:ext cx="9581735" cy="343774"/>
          </a:xfrm>
          <a:prstGeom prst="rect">
            <a:avLst/>
          </a:prstGeom>
          <a:solidFill>
            <a:schemeClr val="accent1">
              <a:alpha val="50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1400" dirty="0">
                <a:solidFill>
                  <a:schemeClr val="bg1"/>
                </a:solidFill>
                <a:latin typeface="Maiandra GD" panose="020E0502030308020204" pitchFamily="34" charset="0"/>
                <a:cs typeface="Posterama" panose="020B0504020200020000" pitchFamily="34" charset="0"/>
              </a:rPr>
              <a:t>FRAUDS REFER TO PHISHING, MALWARE DISTRIBUTION, SPOOFING, BUSINESS EMAIL COMPROMISE (BEC), etc.</a:t>
            </a:r>
            <a:endParaRPr lang="en-IN" sz="1400" dirty="0">
              <a:solidFill>
                <a:schemeClr val="bg1"/>
              </a:solidFill>
              <a:latin typeface="Maiandra GD" panose="020E0502030308020204" pitchFamily="34" charset="0"/>
              <a:cs typeface="Posterama" panose="020B0504020200020000" pitchFamily="34" charset="0"/>
            </a:endParaRPr>
          </a:p>
        </p:txBody>
      </p:sp>
    </p:spTree>
    <p:extLst>
      <p:ext uri="{BB962C8B-B14F-4D97-AF65-F5344CB8AC3E}">
        <p14:creationId xmlns:p14="http://schemas.microsoft.com/office/powerpoint/2010/main" val="234367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1D486392-13EB-6767-0C40-21AD86AE72DC}"/>
              </a:ext>
            </a:extLst>
          </p:cNvPr>
          <p:cNvPicPr>
            <a:picLocks noGrp="1" noChangeAspect="1"/>
          </p:cNvPicPr>
          <p:nvPr>
            <p:ph idx="1"/>
          </p:nvPr>
        </p:nvPicPr>
        <p:blipFill rotWithShape="1">
          <a:blip r:embed="rId3">
            <a:alphaModFix/>
          </a:blip>
          <a:srcRect l="1427" r="9751" b="-1"/>
          <a:stretch/>
        </p:blipFill>
        <p:spPr>
          <a:xfrm>
            <a:off x="-150" y="-14718"/>
            <a:ext cx="12192149" cy="6863291"/>
          </a:xfrm>
          <a:prstGeom prst="rect">
            <a:avLst/>
          </a:prstGeom>
        </p:spPr>
      </p:pic>
      <p:sp>
        <p:nvSpPr>
          <p:cNvPr id="11" name="Rectangle 10">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5">
            <a:extLst>
              <a:ext uri="{FF2B5EF4-FFF2-40B4-BE49-F238E27FC236}">
                <a16:creationId xmlns:a16="http://schemas.microsoft.com/office/drawing/2014/main" id="{CAA44B62-8AFF-617C-80AE-A36D55F9F962}"/>
              </a:ext>
            </a:extLst>
          </p:cNvPr>
          <p:cNvSpPr>
            <a:spLocks noGrp="1"/>
          </p:cNvSpPr>
          <p:nvPr>
            <p:ph type="title"/>
          </p:nvPr>
        </p:nvSpPr>
        <p:spPr>
          <a:xfrm>
            <a:off x="3708404" y="200962"/>
            <a:ext cx="4619301" cy="639470"/>
          </a:xfrm>
          <a:prstGeom prst="rect">
            <a:avLst/>
          </a:prstGeom>
          <a:solidFill>
            <a:schemeClr val="accent4">
              <a:lumMod val="20000"/>
              <a:lumOff val="80000"/>
            </a:schemeClr>
          </a:solidFill>
        </p:spPr>
        <p:txBody>
          <a:bodyPr wrap="square" lIns="91440" tIns="45720" rIns="91440" bIns="45720">
            <a:spAutoFit/>
          </a:bodyPr>
          <a:lstStyle/>
          <a:p>
            <a:pPr algn="ctr"/>
            <a:r>
              <a:rPr lang="en-US" sz="32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DATASETS</a:t>
            </a:r>
          </a:p>
        </p:txBody>
      </p:sp>
      <p:cxnSp>
        <p:nvCxnSpPr>
          <p:cNvPr id="5" name="Straight Connector 4">
            <a:extLst>
              <a:ext uri="{FF2B5EF4-FFF2-40B4-BE49-F238E27FC236}">
                <a16:creationId xmlns:a16="http://schemas.microsoft.com/office/drawing/2014/main" id="{60A68056-A039-7D5B-E2DC-EEA9BAA17B35}"/>
              </a:ext>
            </a:extLst>
          </p:cNvPr>
          <p:cNvCxnSpPr/>
          <p:nvPr/>
        </p:nvCxnSpPr>
        <p:spPr>
          <a:xfrm>
            <a:off x="952500" y="1832108"/>
            <a:ext cx="0" cy="2765292"/>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pic>
        <p:nvPicPr>
          <p:cNvPr id="6" name="Picture 5">
            <a:extLst>
              <a:ext uri="{FF2B5EF4-FFF2-40B4-BE49-F238E27FC236}">
                <a16:creationId xmlns:a16="http://schemas.microsoft.com/office/drawing/2014/main" id="{7A07BE01-0FE2-A96E-71B9-268D457B4C1D}"/>
              </a:ext>
            </a:extLst>
          </p:cNvPr>
          <p:cNvPicPr>
            <a:picLocks noChangeAspect="1"/>
          </p:cNvPicPr>
          <p:nvPr/>
        </p:nvPicPr>
        <p:blipFill>
          <a:blip r:embed="rId4"/>
          <a:stretch>
            <a:fillRect/>
          </a:stretch>
        </p:blipFill>
        <p:spPr>
          <a:xfrm>
            <a:off x="452284" y="885917"/>
            <a:ext cx="11444748" cy="5642702"/>
          </a:xfrm>
          <a:prstGeom prst="rect">
            <a:avLst/>
          </a:prstGeom>
        </p:spPr>
      </p:pic>
    </p:spTree>
    <p:extLst>
      <p:ext uri="{BB962C8B-B14F-4D97-AF65-F5344CB8AC3E}">
        <p14:creationId xmlns:p14="http://schemas.microsoft.com/office/powerpoint/2010/main" val="178402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orful background with waves">
            <a:extLst>
              <a:ext uri="{FF2B5EF4-FFF2-40B4-BE49-F238E27FC236}">
                <a16:creationId xmlns:a16="http://schemas.microsoft.com/office/drawing/2014/main" id="{EE2F5107-2395-0C89-3943-D836045685FF}"/>
              </a:ext>
            </a:extLst>
          </p:cNvPr>
          <p:cNvPicPr>
            <a:picLocks noGrp="1" noChangeAspect="1"/>
          </p:cNvPicPr>
          <p:nvPr>
            <p:ph idx="1"/>
          </p:nvPr>
        </p:nvPicPr>
        <p:blipFill rotWithShape="1">
          <a:blip r:embed="rId2">
            <a:alphaModFix/>
          </a:blip>
          <a:srcRect l="1393" r="971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385C18C-C6E1-BF2C-1367-FB73BE501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763" y="-385762"/>
            <a:ext cx="6857999" cy="762952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64922"/>
            <a:ext cx="4539955"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5">
            <a:extLst>
              <a:ext uri="{FF2B5EF4-FFF2-40B4-BE49-F238E27FC236}">
                <a16:creationId xmlns:a16="http://schemas.microsoft.com/office/drawing/2014/main" id="{E8E80413-3E60-9D08-82FF-FD3B7170CEA8}"/>
              </a:ext>
            </a:extLst>
          </p:cNvPr>
          <p:cNvSpPr>
            <a:spLocks noGrp="1"/>
          </p:cNvSpPr>
          <p:nvPr>
            <p:ph type="title"/>
          </p:nvPr>
        </p:nvSpPr>
        <p:spPr>
          <a:xfrm>
            <a:off x="4064001" y="155128"/>
            <a:ext cx="3637243" cy="639470"/>
          </a:xfrm>
          <a:prstGeom prst="rect">
            <a:avLst/>
          </a:prstGeom>
          <a:solidFill>
            <a:schemeClr val="accent4">
              <a:lumMod val="20000"/>
              <a:lumOff val="80000"/>
            </a:schemeClr>
          </a:solidFill>
        </p:spPr>
        <p:txBody>
          <a:bodyPr wrap="square" lIns="91440" tIns="45720" rIns="91440" bIns="45720">
            <a:spAutoFit/>
          </a:bodyPr>
          <a:lstStyle/>
          <a:p>
            <a:pPr algn="ctr"/>
            <a:r>
              <a:rPr lang="en-US" sz="3200" b="1" cap="none" spc="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DATASETS</a:t>
            </a:r>
          </a:p>
        </p:txBody>
      </p:sp>
      <p:pic>
        <p:nvPicPr>
          <p:cNvPr id="6" name="Picture 5">
            <a:extLst>
              <a:ext uri="{FF2B5EF4-FFF2-40B4-BE49-F238E27FC236}">
                <a16:creationId xmlns:a16="http://schemas.microsoft.com/office/drawing/2014/main" id="{979F0152-47F2-DDB0-84DA-C1EB5A501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7061" y="935949"/>
            <a:ext cx="6066443" cy="3268403"/>
          </a:xfrm>
          <a:prstGeom prst="rect">
            <a:avLst/>
          </a:prstGeom>
        </p:spPr>
      </p:pic>
      <p:sp>
        <p:nvSpPr>
          <p:cNvPr id="7" name="TextBox 6">
            <a:extLst>
              <a:ext uri="{FF2B5EF4-FFF2-40B4-BE49-F238E27FC236}">
                <a16:creationId xmlns:a16="http://schemas.microsoft.com/office/drawing/2014/main" id="{240E995C-BC04-4A70-B2A7-8A64746161A3}"/>
              </a:ext>
            </a:extLst>
          </p:cNvPr>
          <p:cNvSpPr txBox="1"/>
          <p:nvPr/>
        </p:nvSpPr>
        <p:spPr>
          <a:xfrm>
            <a:off x="1640731" y="1090240"/>
            <a:ext cx="2966937" cy="369332"/>
          </a:xfrm>
          <a:prstGeom prst="rect">
            <a:avLst/>
          </a:prstGeom>
          <a:solidFill>
            <a:schemeClr val="accent1">
              <a:lumMod val="50000"/>
            </a:schemeClr>
          </a:solidFill>
          <a:ln>
            <a:solidFill>
              <a:schemeClr val="bg1"/>
            </a:solidFill>
          </a:ln>
        </p:spPr>
        <p:txBody>
          <a:bodyPr wrap="square">
            <a:spAutoFit/>
          </a:bodyPr>
          <a:lstStyle/>
          <a:p>
            <a:pPr algn="ctr"/>
            <a:r>
              <a:rPr lang="en-US" dirty="0">
                <a:solidFill>
                  <a:schemeClr val="accent3">
                    <a:lumMod val="20000"/>
                    <a:lumOff val="8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THE HAM – SPAM DATASET</a:t>
            </a:r>
            <a:r>
              <a:rPr lang="en-US" sz="1800" dirty="0">
                <a:solidFill>
                  <a:schemeClr val="accent3">
                    <a:lumMod val="20000"/>
                    <a:lumOff val="80000"/>
                  </a:schemeClr>
                </a:solidFill>
                <a:latin typeface="Dreaming Outloud Pro" panose="03050502040302030504" pitchFamily="66" charset="0"/>
                <a:ea typeface="UD Digi Kyokasho NK-B" panose="02020700000000000000" pitchFamily="18" charset="-128"/>
                <a:cs typeface="Dreaming Outloud Pro" panose="03050502040302030504" pitchFamily="66" charset="0"/>
              </a:rPr>
              <a:t> :</a:t>
            </a:r>
          </a:p>
        </p:txBody>
      </p:sp>
      <p:sp>
        <p:nvSpPr>
          <p:cNvPr id="12" name="TextBox 11">
            <a:extLst>
              <a:ext uri="{FF2B5EF4-FFF2-40B4-BE49-F238E27FC236}">
                <a16:creationId xmlns:a16="http://schemas.microsoft.com/office/drawing/2014/main" id="{BF5F5264-003C-6849-32C6-97DD9EC72494}"/>
              </a:ext>
            </a:extLst>
          </p:cNvPr>
          <p:cNvSpPr txBox="1"/>
          <p:nvPr/>
        </p:nvSpPr>
        <p:spPr>
          <a:xfrm>
            <a:off x="5684702" y="4337022"/>
            <a:ext cx="6174218" cy="2369880"/>
          </a:xfrm>
          <a:prstGeom prst="rect">
            <a:avLst/>
          </a:prstGeom>
          <a:solidFill>
            <a:schemeClr val="accent4">
              <a:lumMod val="50000"/>
              <a:alpha val="80000"/>
            </a:schemeClr>
          </a:solidFill>
          <a:ln>
            <a:solidFill>
              <a:schemeClr val="bg1"/>
            </a:solidFill>
          </a:ln>
        </p:spPr>
        <p:txBody>
          <a:bodyPr wrap="square">
            <a:spAutoFit/>
          </a:bodyPr>
          <a:lstStyle/>
          <a:p>
            <a:pPr lvl="0" algn="just">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Columns:</a:t>
            </a:r>
            <a:endPar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v1</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This column contains the labels, indicating whether a message is "ham" or "spam.“</a:t>
            </a:r>
            <a:endParaRPr lang="en-IN" sz="1100"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v2</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This column contains the text of the SMS messages.</a:t>
            </a:r>
            <a:endParaRPr lang="en-IN" sz="1100"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Unnamed: 2</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Unnamed: 3</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Unnamed: 4</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These columns contain mostly </a:t>
            </a:r>
            <a:r>
              <a:rPr lang="en-US" sz="1200" kern="0" dirty="0" err="1">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NaN</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values and seem to be unnecessary for the analysis.</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Rows:</a:t>
            </a:r>
            <a:endPar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dataset contains 5572 entries.</a:t>
            </a:r>
            <a:endParaRPr lang="en-IN" sz="1100"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majority of the data is in the first two columns (</a:t>
            </a: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v1</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000" kern="0" dirty="0">
                <a:solidFill>
                  <a:schemeClr val="accent4">
                    <a:lumMod val="40000"/>
                    <a:lumOff val="60000"/>
                  </a:schemeClr>
                </a:solidFill>
                <a:effectLst/>
                <a:latin typeface="Courier New" panose="02070309020205020404" pitchFamily="49" charset="0"/>
                <a:ea typeface="Times New Roman" panose="02020603050405020304" pitchFamily="18" charset="0"/>
                <a:cs typeface="Times New Roman" panose="02020603050405020304" pitchFamily="18" charset="0"/>
              </a:rPr>
              <a:t>v2</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with the other columns being mostly empty.</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0740761-4F38-30E7-9D7B-8F9ECA7AC82C}"/>
              </a:ext>
            </a:extLst>
          </p:cNvPr>
          <p:cNvSpPr txBox="1"/>
          <p:nvPr/>
        </p:nvSpPr>
        <p:spPr>
          <a:xfrm>
            <a:off x="333079" y="1574876"/>
            <a:ext cx="5047311" cy="4152740"/>
          </a:xfrm>
          <a:prstGeom prst="rect">
            <a:avLst/>
          </a:prstGeom>
          <a:solidFill>
            <a:schemeClr val="accent1">
              <a:lumMod val="50000"/>
              <a:alpha val="80000"/>
            </a:schemeClr>
          </a:solidFill>
          <a:ln>
            <a:solidFill>
              <a:schemeClr val="bg1"/>
            </a:solidFill>
          </a:ln>
        </p:spPr>
        <p:txBody>
          <a:bodyPr wrap="square">
            <a:spAutoFit/>
          </a:bodyPr>
          <a:lstStyle/>
          <a:p>
            <a:pPr algn="just">
              <a:lnSpc>
                <a:spcPct val="107000"/>
              </a:lnSpc>
              <a:spcAft>
                <a:spcPts val="800"/>
              </a:spcAft>
            </a:pP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This dataset can be valuable for various types of projects, especially those related to natural language processing (NLP), text classification, and machine learning. Here are a few reasons why it might be useful:</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Spam Detection: </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If your project involves creating or improving a spam detection system, this dataset is ideal as it provides labeled examples of both spam and non-spam messages.</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Text Classification:</a:t>
            </a:r>
            <a:r>
              <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This dataset allows for the exploration of different text classification techniques and algorithms, such as logistic regression, decision trees, random forests, support vector machines, and neural networks.</a:t>
            </a:r>
            <a:endParaRPr lang="en-IN" sz="1100"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Natural Language Processing:</a:t>
            </a:r>
            <a:r>
              <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SMS messages can be used to practice NLP tasks such as text preprocessing (tokenization, stemming, lemmatization), feature extraction (TF-IDF, word embeddings), and model evaluation.</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Supervised Learning:</a:t>
            </a:r>
            <a:r>
              <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Since the dataset is labeled, it is suitable for supervised learning approaches where you train a model on labeled data and evaluate its performance.</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tabLst>
                <a:tab pos="457200" algn="l"/>
              </a:tabLst>
            </a:pPr>
            <a:r>
              <a:rPr lang="en-US" sz="1200" b="1"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Imbalanced Data Handling:</a:t>
            </a:r>
            <a:r>
              <a:rPr lang="en-IN" sz="1100" b="1" kern="100"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2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dataset may provide an opportunity to work with imbalanced data (if the ratio of ham to spam messages is not equal), which is common in real-world datasets.</a:t>
            </a:r>
            <a:endParaRPr lang="en-IN" sz="11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423A4CAC-C8FE-E74E-7F59-035A7A69D42F}"/>
              </a:ext>
            </a:extLst>
          </p:cNvPr>
          <p:cNvSpPr txBox="1"/>
          <p:nvPr/>
        </p:nvSpPr>
        <p:spPr>
          <a:xfrm>
            <a:off x="241444" y="5968238"/>
            <a:ext cx="5263069" cy="738664"/>
          </a:xfrm>
          <a:prstGeom prst="rect">
            <a:avLst/>
          </a:prstGeom>
          <a:solidFill>
            <a:schemeClr val="tx2">
              <a:lumMod val="90000"/>
              <a:lumOff val="10000"/>
            </a:schemeClr>
          </a:solidFill>
          <a:ln>
            <a:solidFill>
              <a:schemeClr val="bg1"/>
            </a:solidFill>
          </a:ln>
        </p:spPr>
        <p:txBody>
          <a:bodyPr wrap="square">
            <a:spAutoFit/>
          </a:bodyPr>
          <a:lstStyle/>
          <a:p>
            <a:pPr algn="just">
              <a:spcAft>
                <a:spcPts val="800"/>
              </a:spcAft>
            </a:pPr>
            <a:r>
              <a:rPr lang="en-US" sz="1400" kern="0" dirty="0">
                <a:solidFill>
                  <a:schemeClr val="accent4">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dataset provided appears to be a collection of SMS messages labeled as either "ham" (non-spam) or "spam." Here is a brief overview of the dataset:</a:t>
            </a:r>
            <a:endParaRPr lang="en-IN" sz="1200" kern="100" dirty="0">
              <a:solidFill>
                <a:schemeClr val="accent4">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298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6D0DAAA9-56E8-26F0-F807-5D901200671B}"/>
              </a:ext>
            </a:extLst>
          </p:cNvPr>
          <p:cNvPicPr>
            <a:picLocks noGrp="1" noChangeAspect="1"/>
          </p:cNvPicPr>
          <p:nvPr>
            <p:ph idx="1"/>
          </p:nvPr>
        </p:nvPicPr>
        <p:blipFill>
          <a:blip r:embed="rId2"/>
          <a:stretch>
            <a:fillRect/>
          </a:stretch>
        </p:blipFill>
        <p:spPr>
          <a:xfrm>
            <a:off x="377417" y="177988"/>
            <a:ext cx="11483153" cy="6481189"/>
          </a:xfrm>
          <a:prstGeom prst="rect">
            <a:avLst/>
          </a:prstGeom>
        </p:spPr>
      </p:pic>
      <p:sp>
        <p:nvSpPr>
          <p:cNvPr id="28" name="Speech Bubble: Rectangle 27">
            <a:extLst>
              <a:ext uri="{FF2B5EF4-FFF2-40B4-BE49-F238E27FC236}">
                <a16:creationId xmlns:a16="http://schemas.microsoft.com/office/drawing/2014/main" id="{7ACE9329-C1A2-865D-E7E1-AE8346310233}"/>
              </a:ext>
            </a:extLst>
          </p:cNvPr>
          <p:cNvSpPr/>
          <p:nvPr/>
        </p:nvSpPr>
        <p:spPr>
          <a:xfrm>
            <a:off x="5234974" y="177988"/>
            <a:ext cx="3361287" cy="628061"/>
          </a:xfrm>
          <a:prstGeom prst="wedgeRectCallout">
            <a:avLst>
              <a:gd name="adj1" fmla="val -135201"/>
              <a:gd name="adj2" fmla="val -16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TextBox 26">
            <a:extLst>
              <a:ext uri="{FF2B5EF4-FFF2-40B4-BE49-F238E27FC236}">
                <a16:creationId xmlns:a16="http://schemas.microsoft.com/office/drawing/2014/main" id="{41D5C00E-F3A3-BD8F-EDC3-68E4135EF6AB}"/>
              </a:ext>
            </a:extLst>
          </p:cNvPr>
          <p:cNvSpPr txBox="1"/>
          <p:nvPr/>
        </p:nvSpPr>
        <p:spPr>
          <a:xfrm>
            <a:off x="5234974" y="231369"/>
            <a:ext cx="3516467" cy="602696"/>
          </a:xfrm>
          <a:prstGeom prst="rect">
            <a:avLst/>
          </a:prstGeom>
          <a:noFill/>
        </p:spPr>
        <p:txBody>
          <a:bodyPr wrap="square" rtlCol="0">
            <a:spAutoFit/>
          </a:bodyPr>
          <a:lstStyle/>
          <a:p>
            <a:r>
              <a:rPr kumimoji="0" lang="en-US" altLang="en-US" sz="1100" b="1" i="0" u="none" strike="noStrike" cap="none" normalizeH="0" baseline="0" dirty="0">
                <a:ln>
                  <a:noFill/>
                </a:ln>
                <a:solidFill>
                  <a:schemeClr val="tx1"/>
                </a:solidFill>
                <a:effectLst/>
              </a:rPr>
              <a:t>Import Libraries: The </a:t>
            </a:r>
            <a:r>
              <a:rPr kumimoji="0" lang="en-US" altLang="en-US" sz="1100" b="1" i="0" u="none" strike="noStrike" cap="none" normalizeH="0" baseline="0" dirty="0" err="1">
                <a:ln>
                  <a:noFill/>
                </a:ln>
                <a:solidFill>
                  <a:schemeClr val="tx1"/>
                </a:solidFill>
                <a:effectLst/>
              </a:rPr>
              <a:t>numpy</a:t>
            </a:r>
            <a:r>
              <a:rPr kumimoji="0" lang="en-US" altLang="en-US" sz="1100" b="1" i="0" u="none" strike="noStrike" cap="none" normalizeH="0" baseline="0" dirty="0">
                <a:ln>
                  <a:noFill/>
                </a:ln>
                <a:solidFill>
                  <a:schemeClr val="tx1"/>
                </a:solidFill>
                <a:effectLst/>
              </a:rPr>
              <a:t> library is imported for numerical operations and pandas for data manipulation and analysis. </a:t>
            </a:r>
          </a:p>
        </p:txBody>
      </p:sp>
      <p:sp>
        <p:nvSpPr>
          <p:cNvPr id="29" name="Speech Bubble: Rectangle 28">
            <a:extLst>
              <a:ext uri="{FF2B5EF4-FFF2-40B4-BE49-F238E27FC236}">
                <a16:creationId xmlns:a16="http://schemas.microsoft.com/office/drawing/2014/main" id="{95F67339-EFB5-09D4-0F80-04A637595C63}"/>
              </a:ext>
            </a:extLst>
          </p:cNvPr>
          <p:cNvSpPr/>
          <p:nvPr/>
        </p:nvSpPr>
        <p:spPr>
          <a:xfrm>
            <a:off x="8499283" y="949820"/>
            <a:ext cx="3361287" cy="628061"/>
          </a:xfrm>
          <a:prstGeom prst="wedgeRectCallout">
            <a:avLst>
              <a:gd name="adj1" fmla="val -56718"/>
              <a:gd name="adj2" fmla="val -257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Speech Bubble: Rectangle 29">
            <a:extLst>
              <a:ext uri="{FF2B5EF4-FFF2-40B4-BE49-F238E27FC236}">
                <a16:creationId xmlns:a16="http://schemas.microsoft.com/office/drawing/2014/main" id="{F573A1D8-6284-CE70-F34C-B13C76814FC6}"/>
              </a:ext>
            </a:extLst>
          </p:cNvPr>
          <p:cNvSpPr/>
          <p:nvPr/>
        </p:nvSpPr>
        <p:spPr>
          <a:xfrm>
            <a:off x="8022420" y="5590646"/>
            <a:ext cx="3361287" cy="628061"/>
          </a:xfrm>
          <a:prstGeom prst="wedgeRectCallout">
            <a:avLst>
              <a:gd name="adj1" fmla="val -135201"/>
              <a:gd name="adj2" fmla="val -16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These are the further steps</a:t>
            </a:r>
          </a:p>
        </p:txBody>
      </p:sp>
      <p:sp>
        <p:nvSpPr>
          <p:cNvPr id="31" name="Speech Bubble: Rectangle 30">
            <a:extLst>
              <a:ext uri="{FF2B5EF4-FFF2-40B4-BE49-F238E27FC236}">
                <a16:creationId xmlns:a16="http://schemas.microsoft.com/office/drawing/2014/main" id="{4681500F-ECED-4DF6-3DBE-CE890D08FF7A}"/>
              </a:ext>
            </a:extLst>
          </p:cNvPr>
          <p:cNvSpPr/>
          <p:nvPr/>
        </p:nvSpPr>
        <p:spPr>
          <a:xfrm>
            <a:off x="7324328" y="3975730"/>
            <a:ext cx="3361287" cy="628061"/>
          </a:xfrm>
          <a:prstGeom prst="wedgeRectCallout">
            <a:avLst>
              <a:gd name="adj1" fmla="val -212241"/>
              <a:gd name="adj2" fmla="val -145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4F35F100-65D6-7571-5A96-6A56C3CE4AD5}"/>
              </a:ext>
            </a:extLst>
          </p:cNvPr>
          <p:cNvSpPr txBox="1"/>
          <p:nvPr/>
        </p:nvSpPr>
        <p:spPr>
          <a:xfrm>
            <a:off x="8596261" y="1030775"/>
            <a:ext cx="3516467" cy="369332"/>
          </a:xfrm>
          <a:prstGeom prst="rect">
            <a:avLst/>
          </a:prstGeom>
          <a:noFill/>
        </p:spPr>
        <p:txBody>
          <a:bodyPr wrap="square" rtlCol="0">
            <a:spAutoFit/>
          </a:bodyPr>
          <a:lstStyle/>
          <a:p>
            <a:r>
              <a:rPr kumimoji="0" lang="en-US" altLang="en-US" b="1" i="0" u="none" strike="noStrike" cap="none" normalizeH="0" baseline="0" dirty="0">
                <a:ln>
                  <a:noFill/>
                </a:ln>
                <a:solidFill>
                  <a:schemeClr val="tx1"/>
                </a:solidFill>
                <a:effectLst/>
              </a:rPr>
              <a:t>Loading the dataset</a:t>
            </a:r>
          </a:p>
        </p:txBody>
      </p:sp>
      <p:sp>
        <p:nvSpPr>
          <p:cNvPr id="33" name="TextBox 32">
            <a:extLst>
              <a:ext uri="{FF2B5EF4-FFF2-40B4-BE49-F238E27FC236}">
                <a16:creationId xmlns:a16="http://schemas.microsoft.com/office/drawing/2014/main" id="{56660D49-E07F-FA5A-5C37-7C4AFB3C3712}"/>
              </a:ext>
            </a:extLst>
          </p:cNvPr>
          <p:cNvSpPr txBox="1"/>
          <p:nvPr/>
        </p:nvSpPr>
        <p:spPr>
          <a:xfrm>
            <a:off x="7324328" y="4014878"/>
            <a:ext cx="3361287" cy="6001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Arial" panose="020B0604020202020204" pitchFamily="34" charset="0"/>
              </a:rPr>
              <a:t>This line displays 5 random rows from the </a:t>
            </a:r>
            <a:r>
              <a:rPr kumimoji="0" lang="en-US" altLang="en-US" sz="1100" i="0" u="none" strike="noStrike" cap="none" normalizeH="0" baseline="0" dirty="0" err="1">
                <a:ln>
                  <a:noFill/>
                </a:ln>
                <a:solidFill>
                  <a:schemeClr val="tx1"/>
                </a:solidFill>
                <a:effectLst/>
                <a:latin typeface="Arial" panose="020B0604020202020204" pitchFamily="34" charset="0"/>
              </a:rPr>
              <a:t>dataframe</a:t>
            </a:r>
            <a:r>
              <a:rPr kumimoji="0" lang="en-US" altLang="en-US" sz="1100" i="0" u="none" strike="noStrike" cap="none" normalizeH="0" baseline="0" dirty="0">
                <a:ln>
                  <a:noFill/>
                </a:ln>
                <a:solidFill>
                  <a:schemeClr val="tx1"/>
                </a:solidFill>
                <a:effectLst/>
                <a:latin typeface="Arial" panose="020B0604020202020204" pitchFamily="34" charset="0"/>
              </a:rPr>
              <a:t> </a:t>
            </a:r>
            <a:r>
              <a:rPr kumimoji="0" lang="en-US" altLang="en-US" sz="1100" i="0" u="none" strike="noStrike" cap="none" normalizeH="0" baseline="0" dirty="0" err="1">
                <a:ln>
                  <a:noFill/>
                </a:ln>
                <a:solidFill>
                  <a:schemeClr val="tx1"/>
                </a:solidFill>
                <a:effectLst/>
                <a:latin typeface="Arial Unicode MS"/>
              </a:rPr>
              <a:t>df</a:t>
            </a:r>
            <a:r>
              <a:rPr kumimoji="0" lang="en-US" altLang="en-US" sz="1100" i="0" u="none" strike="noStrike" cap="none" normalizeH="0" baseline="0" dirty="0">
                <a:ln>
                  <a:noFill/>
                </a:ln>
                <a:solidFill>
                  <a:schemeClr val="tx1"/>
                </a:solidFill>
                <a:effectLst/>
              </a:rPr>
              <a:t>. This is useful for quickly inspecting the data to understand its structure and content </a:t>
            </a:r>
            <a:endParaRPr kumimoji="0" lang="en-US" altLang="en-US" sz="1100" i="0" u="none" strike="noStrike" cap="none" normalizeH="0" baseline="0" dirty="0">
              <a:ln>
                <a:noFill/>
              </a:ln>
              <a:solidFill>
                <a:schemeClr val="tx1"/>
              </a:solidFill>
              <a:effectLst/>
              <a:latin typeface="Arial" panose="020B0604020202020204" pitchFamily="34" charset="0"/>
            </a:endParaRPr>
          </a:p>
        </p:txBody>
      </p:sp>
      <p:sp>
        <p:nvSpPr>
          <p:cNvPr id="38" name="Rectangle 14">
            <a:extLst>
              <a:ext uri="{FF2B5EF4-FFF2-40B4-BE49-F238E27FC236}">
                <a16:creationId xmlns:a16="http://schemas.microsoft.com/office/drawing/2014/main" id="{39AA5DE4-3670-93CB-8A75-39524BEE8B9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3964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Pois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2477</TotalTime>
  <Words>5463</Words>
  <Application>Microsoft Office PowerPoint</Application>
  <PresentationFormat>Widescreen</PresentationFormat>
  <Paragraphs>344</Paragraphs>
  <Slides>41</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41</vt:i4>
      </vt:variant>
    </vt:vector>
  </HeadingPairs>
  <TitlesOfParts>
    <vt:vector size="59" baseType="lpstr">
      <vt:lpstr>UD Digi Kyokasho NK-B</vt:lpstr>
      <vt:lpstr>__fkGroteskNeue_598ab8</vt:lpstr>
      <vt:lpstr>ADLaM Display</vt:lpstr>
      <vt:lpstr>Amasis MT Pro Black</vt:lpstr>
      <vt:lpstr>Aptos</vt:lpstr>
      <vt:lpstr>Arial</vt:lpstr>
      <vt:lpstr>Arial Unicode MS</vt:lpstr>
      <vt:lpstr>Berlin Sans FB Demi</vt:lpstr>
      <vt:lpstr>Calibri</vt:lpstr>
      <vt:lpstr>Courier New</vt:lpstr>
      <vt:lpstr>Dreaming Outloud Pro</vt:lpstr>
      <vt:lpstr>Goudy Old Style</vt:lpstr>
      <vt:lpstr>Helvetica Neue</vt:lpstr>
      <vt:lpstr>Maiandra GD</vt:lpstr>
      <vt:lpstr>Posterama</vt:lpstr>
      <vt:lpstr>Times New Roman</vt:lpstr>
      <vt:lpstr>Univers Light</vt:lpstr>
      <vt:lpstr>PoiseVTI</vt:lpstr>
      <vt:lpstr>PowerPoint Presentation</vt:lpstr>
      <vt:lpstr>TOPICS</vt:lpstr>
      <vt:lpstr>WHY EMAIL SPAM FRAUD DETECTION?</vt:lpstr>
      <vt:lpstr>PowerPoint Presentation</vt:lpstr>
      <vt:lpstr>INTRODUCTION</vt:lpstr>
      <vt:lpstr>PowerPoint Presentation</vt:lpstr>
      <vt:lpstr>DATASETS</vt:lpstr>
      <vt:lpstr>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ALGORITHMS</vt:lpstr>
      <vt:lpstr>RNN(Recurrent Neural Networks)</vt:lpstr>
      <vt:lpstr>RNN MODEL</vt:lpstr>
      <vt:lpstr>PRE-PROCESSING</vt:lpstr>
      <vt:lpstr>TRAINING AND TESTING </vt:lpstr>
      <vt:lpstr>CODE</vt:lpstr>
      <vt:lpstr>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Swati Kumari0708</dc:creator>
  <cp:lastModifiedBy>Ankita</cp:lastModifiedBy>
  <cp:revision>53</cp:revision>
  <dcterms:created xsi:type="dcterms:W3CDTF">2024-06-24T02:25:34Z</dcterms:created>
  <dcterms:modified xsi:type="dcterms:W3CDTF">2024-07-17T12:58:29Z</dcterms:modified>
</cp:coreProperties>
</file>